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59" r:id="rId5"/>
    <p:sldId id="263" r:id="rId6"/>
    <p:sldId id="260" r:id="rId7"/>
    <p:sldId id="261" r:id="rId8"/>
    <p:sldId id="262" r:id="rId9"/>
    <p:sldId id="264" r:id="rId10"/>
    <p:sldId id="265" r:id="rId11"/>
    <p:sldId id="266" r:id="rId12"/>
    <p:sldId id="268" r:id="rId13"/>
    <p:sldId id="271" r:id="rId14"/>
    <p:sldId id="269" r:id="rId15"/>
    <p:sldId id="270" r:id="rId16"/>
    <p:sldId id="273" r:id="rId17"/>
    <p:sldId id="267" r:id="rId18"/>
    <p:sldId id="282" r:id="rId19"/>
    <p:sldId id="283" r:id="rId20"/>
    <p:sldId id="284" r:id="rId21"/>
    <p:sldId id="285" r:id="rId22"/>
    <p:sldId id="287" r:id="rId23"/>
    <p:sldId id="286" r:id="rId24"/>
    <p:sldId id="289" r:id="rId25"/>
    <p:sldId id="290" r:id="rId26"/>
    <p:sldId id="288" r:id="rId27"/>
    <p:sldId id="291" r:id="rId28"/>
    <p:sldId id="292" r:id="rId29"/>
    <p:sldId id="293" r:id="rId30"/>
    <p:sldId id="272" r:id="rId31"/>
    <p:sldId id="274" r:id="rId32"/>
    <p:sldId id="294" r:id="rId33"/>
    <p:sldId id="295" r:id="rId34"/>
    <p:sldId id="296" r:id="rId35"/>
    <p:sldId id="278" r:id="rId36"/>
    <p:sldId id="281" r:id="rId37"/>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extLst>
    <p:ext uri="{EFAFB233-063F-42B5-8137-9DF3F51BA10A}">
      <p15:sldGuideLst xmlns:p15="http://schemas.microsoft.com/office/powerpoint/2012/main">
        <p15:guide id="1" orient="horz" pos="1656">
          <p15:clr>
            <a:srgbClr val="A4A3A4"/>
          </p15:clr>
        </p15:guide>
        <p15:guide id="2"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6" d="100"/>
          <a:sy n="86" d="100"/>
        </p:scale>
        <p:origin x="102" y="558"/>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1143000" y="685800"/>
            <a:ext cx="4572000" cy="3429000"/>
          </a:xfrm>
          <a:prstGeom prst="rect">
            <a:avLst/>
          </a:prstGeom>
        </p:spPr>
        <p:txBody>
          <a:bodyPr/>
          <a:lstStyle/>
          <a:p>
            <a:endParaRPr/>
          </a:p>
        </p:txBody>
      </p:sp>
      <p:sp>
        <p:nvSpPr>
          <p:cNvPr id="136" name="Shape 13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127007087"/>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39" name="Shape 13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4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41" name="Shape 141"/>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a:t>1</a:t>
            </a:r>
            <a:r>
              <a:rPr lang="en-AU" dirty="0"/>
              <a:t>0</a:t>
            </a:r>
            <a:r>
              <a:rPr dirty="0"/>
              <a:t> WEEK PART TIME COURSE</a:t>
            </a:r>
          </a:p>
          <a:p>
            <a:pPr>
              <a:lnSpc>
                <a:spcPct val="70000"/>
              </a:lnSpc>
              <a:defRPr sz="4100"/>
            </a:pPr>
            <a:endParaRPr dirty="0"/>
          </a:p>
          <a:p>
            <a:pPr>
              <a:lnSpc>
                <a:spcPct val="70000"/>
              </a:lnSpc>
              <a:defRPr sz="4100"/>
            </a:pPr>
            <a:r>
              <a:rPr dirty="0"/>
              <a:t>Week </a:t>
            </a:r>
            <a:r>
              <a:rPr lang="en-AU" dirty="0"/>
              <a:t>2</a:t>
            </a:r>
            <a:r>
              <a:rPr dirty="0"/>
              <a:t> - Regression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Shape 2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Shape 20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Shape 20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hape 20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204" name="Shape 204"/>
          <p:cNvSpPr>
            <a:spLocks noGrp="1"/>
          </p:cNvSpPr>
          <p:nvPr>
            <p:ph type="title"/>
          </p:nvPr>
        </p:nvSpPr>
        <p:spPr>
          <a:prstGeom prst="rect">
            <a:avLst/>
          </a:prstGeom>
        </p:spPr>
        <p:txBody>
          <a:bodyPr/>
          <a:lstStyle/>
          <a:p>
            <a:r>
              <a:t>LINEAR REGRESSION</a:t>
            </a:r>
          </a:p>
        </p:txBody>
      </p:sp>
      <p:sp>
        <p:nvSpPr>
          <p:cNvPr id="205" name="Shape 205"/>
          <p:cNvSpPr/>
          <p:nvPr/>
        </p:nvSpPr>
        <p:spPr>
          <a:xfrm>
            <a:off x="454024" y="1429572"/>
            <a:ext cx="8455027" cy="145414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R="65828" algn="l" defTabSz="914400">
              <a:lnSpc>
                <a:spcPts val="2400"/>
              </a:lnSpc>
              <a:spcBef>
                <a:spcPts val="700"/>
              </a:spcBef>
              <a:defRPr sz="2000" b="0"/>
            </a:pPr>
            <a:r>
              <a:t>We want to model a linear relationship (think straight line) between our target variable y and our input variable x.</a:t>
            </a:r>
          </a:p>
          <a:p>
            <a:pPr marR="65828" algn="l" defTabSz="914400">
              <a:lnSpc>
                <a:spcPts val="2400"/>
              </a:lnSpc>
              <a:spcBef>
                <a:spcPts val="700"/>
              </a:spcBef>
              <a:defRPr sz="2000" b="0"/>
            </a:pPr>
            <a:endParaRPr/>
          </a:p>
          <a:p>
            <a:pPr marR="65828" defTabSz="914400">
              <a:lnSpc>
                <a:spcPts val="2400"/>
              </a:lnSpc>
              <a:spcBef>
                <a:spcPts val="700"/>
              </a:spcBef>
              <a:defRPr sz="3000" b="0"/>
            </a:pPr>
            <a:r>
              <a:t>y=Xβ+ϵ</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8" name="Shape 20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9" name="Shape 20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0" name="Shape 21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1" name="Shape 21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
        <p:nvSpPr>
          <p:cNvPr id="212" name="Shape 212"/>
          <p:cNvSpPr>
            <a:spLocks noGrp="1"/>
          </p:cNvSpPr>
          <p:nvPr>
            <p:ph type="title"/>
          </p:nvPr>
        </p:nvSpPr>
        <p:spPr>
          <a:prstGeom prst="rect">
            <a:avLst/>
          </a:prstGeom>
        </p:spPr>
        <p:txBody>
          <a:bodyPr/>
          <a:lstStyle/>
          <a:p>
            <a:r>
              <a:t>LINEAR REGRESSION</a:t>
            </a:r>
          </a:p>
        </p:txBody>
      </p:sp>
      <p:sp>
        <p:nvSpPr>
          <p:cNvPr id="213" name="Shape 213"/>
          <p:cNvSpPr/>
          <p:nvPr/>
        </p:nvSpPr>
        <p:spPr>
          <a:xfrm>
            <a:off x="454024" y="1226372"/>
            <a:ext cx="8455027" cy="384428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L="259715" marR="65828" indent="-219075" algn="l" defTabSz="914400">
              <a:lnSpc>
                <a:spcPts val="2400"/>
              </a:lnSpc>
              <a:spcBef>
                <a:spcPts val="700"/>
              </a:spcBef>
              <a:buClr>
                <a:srgbClr val="000000"/>
              </a:buClr>
              <a:buSzPct val="69000"/>
              <a:buFont typeface="Lucida Grande"/>
              <a:buChar char="‣"/>
              <a:defRPr sz="2000" b="0"/>
            </a:pPr>
            <a:r>
              <a:t>y = target variable</a:t>
            </a:r>
          </a:p>
          <a:p>
            <a:pPr marL="259715" marR="65828" indent="-219075" algn="l" defTabSz="914400">
              <a:lnSpc>
                <a:spcPts val="2400"/>
              </a:lnSpc>
              <a:spcBef>
                <a:spcPts val="700"/>
              </a:spcBef>
              <a:buClr>
                <a:srgbClr val="000000"/>
              </a:buClr>
              <a:buSzPct val="69000"/>
              <a:buFont typeface="Lucida Grande"/>
              <a:buChar char="‣"/>
              <a:defRPr sz="2000" b="0"/>
            </a:pPr>
            <a:r>
              <a:t>X = input variable</a:t>
            </a:r>
          </a:p>
          <a:p>
            <a:pPr marL="259715" marR="65828" indent="-219075" algn="l" defTabSz="914400">
              <a:lnSpc>
                <a:spcPts val="2400"/>
              </a:lnSpc>
              <a:spcBef>
                <a:spcPts val="700"/>
              </a:spcBef>
              <a:buClr>
                <a:srgbClr val="000000"/>
              </a:buClr>
              <a:buSzPct val="69000"/>
              <a:buFont typeface="Lucida Grande"/>
              <a:buChar char="‣"/>
              <a:defRPr sz="2000" b="0"/>
            </a:pPr>
            <a:r>
              <a:t>β = coefficients</a:t>
            </a:r>
          </a:p>
          <a:p>
            <a:pPr marL="259715" marR="65828" indent="-219075" algn="l" defTabSz="914400">
              <a:lnSpc>
                <a:spcPts val="2400"/>
              </a:lnSpc>
              <a:spcBef>
                <a:spcPts val="700"/>
              </a:spcBef>
              <a:buClr>
                <a:srgbClr val="000000"/>
              </a:buClr>
              <a:buSzPct val="69000"/>
              <a:buFont typeface="Lucida Grande"/>
              <a:buChar char="‣"/>
              <a:defRPr sz="2000" b="0"/>
            </a:pPr>
            <a:r>
              <a:t>ϵ = error term</a:t>
            </a:r>
          </a:p>
          <a:p>
            <a:pPr marR="65828" algn="l" defTabSz="914400">
              <a:lnSpc>
                <a:spcPts val="2400"/>
              </a:lnSpc>
              <a:spcBef>
                <a:spcPts val="700"/>
              </a:spcBef>
              <a:defRPr sz="2000" b="0"/>
            </a:pPr>
            <a:endParaRPr/>
          </a:p>
          <a:p>
            <a:pPr marR="65828" algn="l" defTabSz="914400">
              <a:lnSpc>
                <a:spcPts val="2400"/>
              </a:lnSpc>
              <a:spcBef>
                <a:spcPts val="700"/>
              </a:spcBef>
              <a:defRPr sz="2000" b="0"/>
            </a:pPr>
            <a:r>
              <a:t>Note, one of our input variables can be 1 so we have an intercept parameter</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FLAKEY UNRELIABLE REGRESSION</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3" name="Shape 2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4" name="Shape 2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5" name="Shape 2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6" name="Shape 25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257" name="Shape 257"/>
          <p:cNvSpPr>
            <a:spLocks noGrp="1"/>
          </p:cNvSpPr>
          <p:nvPr>
            <p:ph type="title"/>
          </p:nvPr>
        </p:nvSpPr>
        <p:spPr>
          <a:prstGeom prst="rect">
            <a:avLst/>
          </a:prstGeom>
        </p:spPr>
        <p:txBody>
          <a:bodyPr/>
          <a:lstStyle/>
          <a:p>
            <a:r>
              <a:t>ORDINARY LEAST SQUARES</a:t>
            </a:r>
          </a:p>
        </p:txBody>
      </p:sp>
      <p:pic>
        <p:nvPicPr>
          <p:cNvPr id="258" name="pasted-image.png"/>
          <p:cNvPicPr>
            <a:picLocks noChangeAspect="1"/>
          </p:cNvPicPr>
          <p:nvPr/>
        </p:nvPicPr>
        <p:blipFill>
          <a:blip r:embed="rId2">
            <a:extLst/>
          </a:blip>
          <a:stretch>
            <a:fillRect/>
          </a:stretch>
        </p:blipFill>
        <p:spPr>
          <a:xfrm>
            <a:off x="2216123" y="1211262"/>
            <a:ext cx="4930829" cy="3957638"/>
          </a:xfrm>
          <a:prstGeom prst="rect">
            <a:avLst/>
          </a:prstGeom>
          <a:ln w="25400"/>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9" name="Shape 22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0" name="Shape 23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1" name="Shape 23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2" name="Shape 23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
        <p:nvSpPr>
          <p:cNvPr id="233" name="Shape 233"/>
          <p:cNvSpPr>
            <a:spLocks noGrp="1"/>
          </p:cNvSpPr>
          <p:nvPr>
            <p:ph type="title"/>
          </p:nvPr>
        </p:nvSpPr>
        <p:spPr>
          <a:prstGeom prst="rect">
            <a:avLst/>
          </a:prstGeom>
        </p:spPr>
        <p:txBody>
          <a:bodyPr/>
          <a:lstStyle/>
          <a:p>
            <a:r>
              <a:t>ORDINARY LEAST SQUARES</a:t>
            </a:r>
          </a:p>
        </p:txBody>
      </p:sp>
      <p:sp>
        <p:nvSpPr>
          <p:cNvPr id="234" name="Shape 234"/>
          <p:cNvSpPr/>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r>
              <a:t>Basically, what we are trying to do is minimise the Residual Sum of Squares. This is the Sum of the squared difference between our observed value and the value from the model</a:t>
            </a:r>
          </a:p>
        </p:txBody>
      </p:sp>
      <p:pic>
        <p:nvPicPr>
          <p:cNvPr id="235" name="pasted-image.png"/>
          <p:cNvPicPr>
            <a:picLocks noChangeAspect="1"/>
          </p:cNvPicPr>
          <p:nvPr/>
        </p:nvPicPr>
        <p:blipFill>
          <a:blip r:embed="rId2">
            <a:extLst/>
          </a:blip>
          <a:stretch>
            <a:fillRect/>
          </a:stretch>
        </p:blipFill>
        <p:spPr>
          <a:xfrm>
            <a:off x="1607877" y="1325562"/>
            <a:ext cx="6147321" cy="1624591"/>
          </a:xfrm>
          <a:prstGeom prst="rect">
            <a:avLst/>
          </a:prstGeom>
          <a:ln w="25400"/>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8" name="Shape 2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9" name="Shape 23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0" name="Shape 24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1" name="Shape 24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
        <p:nvSpPr>
          <p:cNvPr id="242" name="Shape 242"/>
          <p:cNvSpPr>
            <a:spLocks noGrp="1"/>
          </p:cNvSpPr>
          <p:nvPr>
            <p:ph type="title"/>
          </p:nvPr>
        </p:nvSpPr>
        <p:spPr>
          <a:prstGeom prst="rect">
            <a:avLst/>
          </a:prstGeom>
        </p:spPr>
        <p:txBody>
          <a:bodyPr/>
          <a:lstStyle/>
          <a:p>
            <a:r>
              <a:t>ORDINARY LEAST SQUARES</a:t>
            </a:r>
          </a:p>
        </p:txBody>
      </p:sp>
      <p:sp>
        <p:nvSpPr>
          <p:cNvPr id="243" name="Shape 243"/>
          <p:cNvSpPr/>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r>
              <a:t>Basically, what we are trying to do is minimise the </a:t>
            </a:r>
            <a:r>
              <a:rPr>
                <a:solidFill>
                  <a:schemeClr val="accent1">
                    <a:hueOff val="47394"/>
                    <a:satOff val="-25753"/>
                    <a:lumOff val="-7544"/>
                  </a:schemeClr>
                </a:solidFill>
              </a:rPr>
              <a:t>Residual Sum of Squares</a:t>
            </a:r>
            <a:r>
              <a:t>. This is the </a:t>
            </a:r>
            <a:r>
              <a:rPr>
                <a:solidFill>
                  <a:schemeClr val="accent2">
                    <a:hueOff val="-554920"/>
                    <a:satOff val="-21482"/>
                    <a:lumOff val="-6228"/>
                  </a:schemeClr>
                </a:solidFill>
              </a:rPr>
              <a:t>Sum</a:t>
            </a:r>
            <a:r>
              <a:t> of the </a:t>
            </a:r>
            <a:r>
              <a:rPr>
                <a:solidFill>
                  <a:schemeClr val="accent3">
                    <a:hueOff val="-333990"/>
                    <a:satOff val="3917"/>
                    <a:lumOff val="-6666"/>
                  </a:schemeClr>
                </a:solidFill>
              </a:rPr>
              <a:t>squared</a:t>
            </a:r>
            <a:r>
              <a:t> </a:t>
            </a:r>
            <a:r>
              <a:rPr>
                <a:solidFill>
                  <a:schemeClr val="accent4">
                    <a:satOff val="1488"/>
                    <a:lumOff val="-7242"/>
                  </a:schemeClr>
                </a:solidFill>
              </a:rPr>
              <a:t>difference</a:t>
            </a:r>
            <a:r>
              <a:t> between our </a:t>
            </a:r>
            <a:r>
              <a:rPr>
                <a:solidFill>
                  <a:schemeClr val="accent5">
                    <a:hueOff val="-176146"/>
                    <a:satOff val="3665"/>
                    <a:lumOff val="-13986"/>
                  </a:schemeClr>
                </a:solidFill>
              </a:rPr>
              <a:t>observed value</a:t>
            </a:r>
            <a:r>
              <a:t> and the </a:t>
            </a:r>
            <a:r>
              <a:rPr>
                <a:solidFill>
                  <a:schemeClr val="accent6">
                    <a:lumOff val="-8741"/>
                  </a:schemeClr>
                </a:solidFill>
              </a:rPr>
              <a:t>value from the model</a:t>
            </a:r>
          </a:p>
        </p:txBody>
      </p:sp>
      <p:pic>
        <p:nvPicPr>
          <p:cNvPr id="244" name="pasted-image.png"/>
          <p:cNvPicPr>
            <a:picLocks noChangeAspect="1"/>
          </p:cNvPicPr>
          <p:nvPr/>
        </p:nvPicPr>
        <p:blipFill>
          <a:blip r:embed="rId2">
            <a:extLst/>
          </a:blip>
          <a:stretch>
            <a:fillRect/>
          </a:stretch>
        </p:blipFill>
        <p:spPr>
          <a:xfrm>
            <a:off x="1607877" y="1325562"/>
            <a:ext cx="6147321" cy="1624591"/>
          </a:xfrm>
          <a:prstGeom prst="rect">
            <a:avLst/>
          </a:prstGeom>
          <a:ln w="25400"/>
        </p:spPr>
      </p:pic>
      <p:sp>
        <p:nvSpPr>
          <p:cNvPr id="245" name="Shape 245"/>
          <p:cNvSpPr/>
          <p:nvPr/>
        </p:nvSpPr>
        <p:spPr>
          <a:xfrm>
            <a:off x="1989137" y="1781992"/>
            <a:ext cx="1270001" cy="711731"/>
          </a:xfrm>
          <a:prstGeom prst="rect">
            <a:avLst/>
          </a:prstGeom>
          <a:ln w="50800">
            <a:solidFill>
              <a:schemeClr val="accent1">
                <a:hueOff val="47394"/>
                <a:satOff val="-25753"/>
                <a:lumOff val="-7544"/>
              </a:schemeClr>
            </a:solidFill>
          </a:ln>
        </p:spPr>
        <p:txBody>
          <a:bodyPr lIns="50800" tIns="50800" rIns="50800" bIns="50800" anchor="ctr"/>
          <a:lstStyle/>
          <a:p>
            <a:endParaRPr/>
          </a:p>
        </p:txBody>
      </p:sp>
      <p:sp>
        <p:nvSpPr>
          <p:cNvPr id="246" name="Shape 246"/>
          <p:cNvSpPr/>
          <p:nvPr/>
        </p:nvSpPr>
        <p:spPr>
          <a:xfrm>
            <a:off x="3865760" y="1350962"/>
            <a:ext cx="791519" cy="1573791"/>
          </a:xfrm>
          <a:prstGeom prst="rect">
            <a:avLst/>
          </a:prstGeom>
          <a:ln w="50800">
            <a:solidFill>
              <a:schemeClr val="accent2">
                <a:hueOff val="-554920"/>
                <a:satOff val="-21482"/>
                <a:lumOff val="-6228"/>
              </a:schemeClr>
            </a:solidFill>
          </a:ln>
        </p:spPr>
        <p:txBody>
          <a:bodyPr lIns="50800" tIns="50800" rIns="50800" bIns="50800" anchor="ctr"/>
          <a:lstStyle/>
          <a:p>
            <a:endParaRPr/>
          </a:p>
        </p:txBody>
      </p:sp>
      <p:sp>
        <p:nvSpPr>
          <p:cNvPr id="247" name="Shape 247"/>
          <p:cNvSpPr/>
          <p:nvPr/>
        </p:nvSpPr>
        <p:spPr>
          <a:xfrm>
            <a:off x="4694237" y="1350962"/>
            <a:ext cx="2989958" cy="1573791"/>
          </a:xfrm>
          <a:prstGeom prst="rect">
            <a:avLst/>
          </a:prstGeom>
          <a:ln w="50800">
            <a:solidFill>
              <a:schemeClr val="accent3">
                <a:hueOff val="-333990"/>
                <a:satOff val="3917"/>
                <a:lumOff val="-6666"/>
              </a:schemeClr>
            </a:solidFill>
          </a:ln>
        </p:spPr>
        <p:txBody>
          <a:bodyPr lIns="50800" tIns="50800" rIns="50800" bIns="50800" anchor="ctr"/>
          <a:lstStyle/>
          <a:p>
            <a:endParaRPr/>
          </a:p>
        </p:txBody>
      </p:sp>
      <p:sp>
        <p:nvSpPr>
          <p:cNvPr id="248" name="Shape 248"/>
          <p:cNvSpPr/>
          <p:nvPr/>
        </p:nvSpPr>
        <p:spPr>
          <a:xfrm>
            <a:off x="4777482" y="1731697"/>
            <a:ext cx="2121099" cy="711731"/>
          </a:xfrm>
          <a:prstGeom prst="rect">
            <a:avLst/>
          </a:prstGeom>
          <a:ln w="50800">
            <a:solidFill>
              <a:schemeClr val="accent4">
                <a:satOff val="1488"/>
                <a:lumOff val="-7242"/>
              </a:schemeClr>
            </a:solidFill>
          </a:ln>
        </p:spPr>
        <p:txBody>
          <a:bodyPr lIns="50800" tIns="50800" rIns="50800" bIns="50800" anchor="ctr"/>
          <a:lstStyle/>
          <a:p>
            <a:endParaRPr/>
          </a:p>
        </p:txBody>
      </p:sp>
      <p:sp>
        <p:nvSpPr>
          <p:cNvPr id="249" name="Shape 249"/>
          <p:cNvSpPr/>
          <p:nvPr/>
        </p:nvSpPr>
        <p:spPr>
          <a:xfrm>
            <a:off x="4821237" y="1781992"/>
            <a:ext cx="534195" cy="611140"/>
          </a:xfrm>
          <a:prstGeom prst="rect">
            <a:avLst/>
          </a:prstGeom>
          <a:ln w="50800">
            <a:solidFill>
              <a:schemeClr val="accent5">
                <a:hueOff val="-176146"/>
                <a:satOff val="3665"/>
                <a:lumOff val="-13986"/>
              </a:schemeClr>
            </a:solidFill>
          </a:ln>
        </p:spPr>
        <p:txBody>
          <a:bodyPr lIns="50800" tIns="50800" rIns="50800" bIns="50800" anchor="ctr"/>
          <a:lstStyle/>
          <a:p>
            <a:endParaRPr/>
          </a:p>
        </p:txBody>
      </p:sp>
      <p:sp>
        <p:nvSpPr>
          <p:cNvPr id="250" name="Shape 250"/>
          <p:cNvSpPr/>
          <p:nvPr/>
        </p:nvSpPr>
        <p:spPr>
          <a:xfrm>
            <a:off x="5773737" y="1781992"/>
            <a:ext cx="1067942" cy="611140"/>
          </a:xfrm>
          <a:prstGeom prst="rect">
            <a:avLst/>
          </a:prstGeom>
          <a:ln w="50800">
            <a:solidFill>
              <a:schemeClr val="accent6">
                <a:lumOff val="-8741"/>
              </a:schemeClr>
            </a:solidFill>
          </a:ln>
        </p:spPr>
        <p:txBody>
          <a:bodyPr lIns="50800" tIns="50800" rIns="50800" bIns="50800" anchor="ctr"/>
          <a:lstStyle/>
          <a:p>
            <a:endParaRP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0" name="Shape 2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1" name="Shape 2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2" name="Shape 2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3" name="Shape 27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
        <p:nvSpPr>
          <p:cNvPr id="274" name="Shape 274"/>
          <p:cNvSpPr>
            <a:spLocks noGrp="1"/>
          </p:cNvSpPr>
          <p:nvPr>
            <p:ph type="title"/>
          </p:nvPr>
        </p:nvSpPr>
        <p:spPr>
          <a:prstGeom prst="rect">
            <a:avLst/>
          </a:prstGeom>
        </p:spPr>
        <p:txBody>
          <a:bodyPr/>
          <a:lstStyle/>
          <a:p>
            <a:r>
              <a:rPr dirty="0"/>
              <a:t>LINEAR REGRESSION </a:t>
            </a:r>
            <a:r>
              <a:rPr lang="en-US" dirty="0"/>
              <a:t>–</a:t>
            </a:r>
            <a:r>
              <a:rPr dirty="0"/>
              <a:t> </a:t>
            </a:r>
            <a:r>
              <a:rPr lang="en-AU" dirty="0"/>
              <a:t>WHY IT’S FLAKEY</a:t>
            </a:r>
            <a:endParaRPr dirty="0"/>
          </a:p>
        </p:txBody>
      </p:sp>
      <p:pic>
        <p:nvPicPr>
          <p:cNvPr id="275" name="pasted-image.png"/>
          <p:cNvPicPr>
            <a:picLocks noChangeAspect="1"/>
          </p:cNvPicPr>
          <p:nvPr/>
        </p:nvPicPr>
        <p:blipFill>
          <a:blip r:embed="rId2">
            <a:extLst/>
          </a:blip>
          <a:stretch>
            <a:fillRect/>
          </a:stretch>
        </p:blipFill>
        <p:spPr>
          <a:xfrm>
            <a:off x="1803988" y="960437"/>
            <a:ext cx="5755099" cy="4185526"/>
          </a:xfrm>
          <a:prstGeom prst="rect">
            <a:avLst/>
          </a:prstGeom>
          <a:ln w="25400"/>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6" name="Shape 21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7" name="Shape 21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8" name="Shape 21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9" name="Shape 21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
        <p:nvSpPr>
          <p:cNvPr id="220" name="Shape 220"/>
          <p:cNvSpPr>
            <a:spLocks noGrp="1"/>
          </p:cNvSpPr>
          <p:nvPr>
            <p:ph type="title"/>
          </p:nvPr>
        </p:nvSpPr>
        <p:spPr>
          <a:prstGeom prst="rect">
            <a:avLst/>
          </a:prstGeom>
        </p:spPr>
        <p:txBody>
          <a:bodyPr/>
          <a:lstStyle/>
          <a:p>
            <a:r>
              <a:t>LINEAR REGRESSION - REQUIREMENTS</a:t>
            </a:r>
          </a:p>
        </p:txBody>
      </p:sp>
      <p:sp>
        <p:nvSpPr>
          <p:cNvPr id="221" name="Shape 221"/>
          <p:cNvSpPr/>
          <p:nvPr/>
        </p:nvSpPr>
        <p:spPr>
          <a:xfrm>
            <a:off x="454024" y="1226372"/>
            <a:ext cx="8455027" cy="325691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t>Linear relationship in the parameters, β, we can transform the actual values of the inputs if we want</a:t>
            </a:r>
          </a:p>
          <a:p>
            <a:pPr marL="259715" marR="65828" indent="-219075" algn="l" defTabSz="914400">
              <a:lnSpc>
                <a:spcPts val="2400"/>
              </a:lnSpc>
              <a:spcBef>
                <a:spcPts val="700"/>
              </a:spcBef>
              <a:buClr>
                <a:srgbClr val="000000"/>
              </a:buClr>
              <a:buSzPct val="69000"/>
              <a:buFont typeface="Lucida Grande"/>
              <a:buChar char="‣"/>
              <a:defRPr sz="2000" b="0"/>
            </a:pPr>
            <a:r>
              <a:t>Variance of the error term, ϵ, is constant. This means there is no systematic pattern in the values of X and the variance of ϵ</a:t>
            </a:r>
          </a:p>
          <a:p>
            <a:pPr marL="259715" marR="65828" indent="-219075" algn="l" defTabSz="914400">
              <a:lnSpc>
                <a:spcPts val="2400"/>
              </a:lnSpc>
              <a:spcBef>
                <a:spcPts val="700"/>
              </a:spcBef>
              <a:buClr>
                <a:srgbClr val="000000"/>
              </a:buClr>
              <a:buSzPct val="69000"/>
              <a:buFont typeface="Lucida Grande"/>
              <a:buChar char="‣"/>
              <a:defRPr sz="2000" b="0"/>
            </a:pPr>
            <a:r>
              <a:t>The mean of ϵ = 0</a:t>
            </a:r>
          </a:p>
          <a:p>
            <a:pPr marL="259715" marR="65828" indent="-219075" algn="l" defTabSz="914400">
              <a:lnSpc>
                <a:spcPts val="2400"/>
              </a:lnSpc>
              <a:spcBef>
                <a:spcPts val="700"/>
              </a:spcBef>
              <a:buClr>
                <a:srgbClr val="000000"/>
              </a:buClr>
              <a:buSzPct val="69000"/>
              <a:buFont typeface="Lucida Grande"/>
              <a:buChar char="‣"/>
              <a:defRPr sz="2000" b="0"/>
            </a:pPr>
            <a:r>
              <a:t>ϵ has a normal distribution</a:t>
            </a:r>
          </a:p>
          <a:p>
            <a:pPr marL="259715" marR="65828" indent="-219075" algn="l" defTabSz="914400">
              <a:lnSpc>
                <a:spcPts val="2400"/>
              </a:lnSpc>
              <a:spcBef>
                <a:spcPts val="700"/>
              </a:spcBef>
              <a:buClr>
                <a:srgbClr val="000000"/>
              </a:buClr>
              <a:buSzPct val="69000"/>
              <a:buFont typeface="Lucida Grande"/>
              <a:buChar char="‣"/>
              <a:defRPr sz="2000" b="0"/>
            </a:pPr>
            <a:r>
              <a:t>No perfect (or near perfect) co-linearity between any of the input variables. Otherwise the fitting procedure will break.</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ROBUST</a:t>
            </a:r>
            <a:br>
              <a:rPr lang="en-AU" dirty="0"/>
            </a:br>
            <a:r>
              <a:rPr lang="en-AU" dirty="0"/>
              <a:t>LINEAR REGRESSION</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1324788687"/>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THEIL-SEN</a:t>
            </a:r>
          </a:p>
        </p:txBody>
      </p:sp>
      <p:sp>
        <p:nvSpPr>
          <p:cNvPr id="3" name="Text Placeholder 2"/>
          <p:cNvSpPr>
            <a:spLocks noGrp="1"/>
          </p:cNvSpPr>
          <p:nvPr>
            <p:ph type="body" idx="1"/>
          </p:nvPr>
        </p:nvSpPr>
        <p:spPr>
          <a:xfrm>
            <a:off x="468154" y="983297"/>
            <a:ext cx="5575596" cy="4030980"/>
          </a:xfrm>
        </p:spPr>
        <p:txBody>
          <a:bodyPr/>
          <a:lstStyle/>
          <a:p>
            <a:r>
              <a:rPr lang="en-US" dirty="0"/>
              <a:t>Randomly pick pairs of points</a:t>
            </a:r>
          </a:p>
          <a:p>
            <a:r>
              <a:rPr lang="en-US" dirty="0"/>
              <a:t>Draw lines between these pairs</a:t>
            </a:r>
          </a:p>
          <a:p>
            <a:r>
              <a:rPr lang="en-US" dirty="0"/>
              <a:t>Choose the middle line – the one with the median gradient</a:t>
            </a:r>
          </a:p>
          <a:p>
            <a:endParaRPr lang="en-US" dirty="0"/>
          </a:p>
          <a:p>
            <a:endParaRPr lang="en-US" dirty="0"/>
          </a:p>
          <a:p>
            <a:r>
              <a:rPr lang="en-US" dirty="0"/>
              <a:t>Copes very well with outliers in the X-direction, and moderately well with Y</a:t>
            </a:r>
          </a:p>
          <a:p>
            <a:pPr lvl="1"/>
            <a:r>
              <a:rPr lang="en-US" b="0" i="1" dirty="0"/>
              <a:t>Even if nearly 30% are outliers</a:t>
            </a:r>
          </a:p>
          <a:p>
            <a:r>
              <a:rPr lang="en-US" dirty="0"/>
              <a:t>Can be generalized to higher dimensions, but isn’t very good</a:t>
            </a:r>
          </a:p>
        </p:txBody>
      </p:sp>
    </p:spTree>
    <p:extLst>
      <p:ext uri="{BB962C8B-B14F-4D97-AF65-F5344CB8AC3E}">
        <p14:creationId xmlns:p14="http://schemas.microsoft.com/office/powerpoint/2010/main" val="154888317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4" name="Shape 1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5" name="Shape 1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6" name="Shape 1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7" name="Shape 147"/>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148" name="Shape 148"/>
          <p:cNvSpPr>
            <a:spLocks noGrp="1"/>
          </p:cNvSpPr>
          <p:nvPr>
            <p:ph type="title"/>
          </p:nvPr>
        </p:nvSpPr>
        <p:spPr>
          <a:prstGeom prst="rect">
            <a:avLst/>
          </a:prstGeom>
        </p:spPr>
        <p:txBody>
          <a:bodyPr/>
          <a:lstStyle/>
          <a:p>
            <a:r>
              <a:t>AGENDA</a:t>
            </a:r>
          </a:p>
        </p:txBody>
      </p:sp>
      <p:sp>
        <p:nvSpPr>
          <p:cNvPr id="149" name="Shape 149"/>
          <p:cNvSpPr>
            <a:spLocks noGrp="1"/>
          </p:cNvSpPr>
          <p:nvPr>
            <p:ph type="body" idx="1"/>
          </p:nvPr>
        </p:nvSpPr>
        <p:spPr>
          <a:prstGeom prst="rect">
            <a:avLst/>
          </a:prstGeom>
        </p:spPr>
        <p:txBody>
          <a:bodyPr/>
          <a:lstStyle/>
          <a:p>
            <a:pPr marL="352777" indent="-352777">
              <a:buClrTx/>
              <a:buSzPct val="100000"/>
              <a:buFontTx/>
              <a:buAutoNum type="arabicPeriod"/>
            </a:pPr>
            <a:r>
              <a:rPr dirty="0"/>
              <a:t>Motivation</a:t>
            </a:r>
          </a:p>
          <a:p>
            <a:pPr marL="352777" indent="-352777">
              <a:buClrTx/>
              <a:buSzPct val="100000"/>
              <a:buFontTx/>
              <a:buAutoNum type="arabicPeriod"/>
            </a:pPr>
            <a:r>
              <a:rPr dirty="0"/>
              <a:t>Supervised Vs Unsupervised learning</a:t>
            </a:r>
          </a:p>
          <a:p>
            <a:pPr marL="352777" indent="-352777">
              <a:buClrTx/>
              <a:buSzPct val="100000"/>
              <a:buFontTx/>
              <a:buAutoNum type="arabicPeriod"/>
            </a:pPr>
            <a:r>
              <a:rPr dirty="0"/>
              <a:t>What is Linear Regression?</a:t>
            </a:r>
            <a:endParaRPr lang="en-US" dirty="0"/>
          </a:p>
          <a:p>
            <a:pPr marL="352777" indent="-352777">
              <a:buClrTx/>
              <a:buSzPct val="100000"/>
              <a:buFontTx/>
              <a:buAutoNum type="arabicPeriod"/>
            </a:pPr>
            <a:r>
              <a:rPr lang="en-US" dirty="0"/>
              <a:t>Which linear </a:t>
            </a:r>
            <a:r>
              <a:rPr lang="en-US" dirty="0" err="1"/>
              <a:t>regressors</a:t>
            </a:r>
            <a:r>
              <a:rPr lang="en-US" dirty="0"/>
              <a:t> should you use?</a:t>
            </a:r>
          </a:p>
          <a:p>
            <a:pPr marL="352777" indent="-352777">
              <a:buClrTx/>
              <a:buSzPct val="100000"/>
              <a:buFontTx/>
              <a:buAutoNum type="arabicPeriod"/>
            </a:pPr>
            <a:r>
              <a:rPr lang="en-US" dirty="0"/>
              <a:t>Interactive immersive experience</a:t>
            </a:r>
            <a:endParaRPr dirty="0"/>
          </a:p>
          <a:p>
            <a:pPr marL="352777" indent="-352777">
              <a:buClrTx/>
              <a:buSzPct val="100000"/>
              <a:buFontTx/>
              <a:buAutoNum type="arabicPeriod"/>
            </a:pPr>
            <a:r>
              <a:rPr dirty="0"/>
              <a:t>How do Run a Linear Regression Model?</a:t>
            </a:r>
          </a:p>
          <a:p>
            <a:pPr marL="352777" indent="-352777">
              <a:buClrTx/>
              <a:buSzPct val="100000"/>
              <a:buFontTx/>
              <a:buAutoNum type="arabicPeriod"/>
            </a:pPr>
            <a:r>
              <a:rPr dirty="0"/>
              <a:t>Lab</a:t>
            </a:r>
          </a:p>
          <a:p>
            <a:pPr marL="352777" indent="-352777">
              <a:buClrTx/>
              <a:buSzPct val="100000"/>
              <a:buFontTx/>
              <a:buAutoNum type="arabicPeriod"/>
            </a:pPr>
            <a:r>
              <a:rPr dirty="0"/>
              <a:t>Discussion / Review / Homework</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a:t>
            </a:r>
          </a:p>
        </p:txBody>
      </p:sp>
      <p:sp>
        <p:nvSpPr>
          <p:cNvPr id="3" name="Text Placeholder 2"/>
          <p:cNvSpPr>
            <a:spLocks noGrp="1"/>
          </p:cNvSpPr>
          <p:nvPr>
            <p:ph type="body" idx="1"/>
          </p:nvPr>
        </p:nvSpPr>
        <p:spPr>
          <a:xfrm>
            <a:off x="468153" y="983297"/>
            <a:ext cx="5262087" cy="4030980"/>
          </a:xfrm>
        </p:spPr>
        <p:txBody>
          <a:bodyPr/>
          <a:lstStyle/>
          <a:p>
            <a:r>
              <a:rPr lang="en-US" dirty="0"/>
              <a:t>Pick a random pair of points</a:t>
            </a:r>
          </a:p>
          <a:p>
            <a:r>
              <a:rPr lang="en-US" dirty="0"/>
              <a:t>Draw a line through them with thick </a:t>
            </a:r>
            <a:r>
              <a:rPr lang="en-US" dirty="0" err="1"/>
              <a:t>texta</a:t>
            </a:r>
            <a:endParaRPr lang="en-US" dirty="0"/>
          </a:p>
          <a:p>
            <a:r>
              <a:rPr lang="en-US" dirty="0"/>
              <a:t>Count the number of points the </a:t>
            </a:r>
            <a:r>
              <a:rPr lang="en-US" dirty="0" err="1"/>
              <a:t>texta</a:t>
            </a:r>
            <a:r>
              <a:rPr lang="en-US" dirty="0"/>
              <a:t> touched</a:t>
            </a:r>
          </a:p>
          <a:p>
            <a:r>
              <a:rPr lang="en-US" dirty="0"/>
              <a:t>Repeat the first 3 steps until you find something good enough</a:t>
            </a:r>
          </a:p>
          <a:p>
            <a:endParaRPr lang="en-US" dirty="0"/>
          </a:p>
          <a:p>
            <a:endParaRPr lang="en-US" dirty="0"/>
          </a:p>
          <a:p>
            <a:r>
              <a:rPr lang="en-US" dirty="0"/>
              <a:t>Copes well with Y-axis outliers</a:t>
            </a:r>
          </a:p>
          <a:p>
            <a:pPr lvl="1"/>
            <a:r>
              <a:rPr lang="en-US" b="0" i="1" dirty="0"/>
              <a:t>Even 50% outliers</a:t>
            </a:r>
          </a:p>
          <a:p>
            <a:r>
              <a:rPr lang="en-US" dirty="0" err="1"/>
              <a:t>Generalises</a:t>
            </a:r>
            <a:r>
              <a:rPr lang="en-US" dirty="0"/>
              <a:t> well to higher dimensions</a:t>
            </a:r>
          </a:p>
          <a:p>
            <a:pPr lvl="1"/>
            <a:r>
              <a:rPr lang="en-US" b="0" i="1" dirty="0"/>
              <a:t>Pick a random triple of points and draw a plane..</a:t>
            </a:r>
          </a:p>
          <a:p>
            <a:endParaRPr lang="en-US" dirty="0"/>
          </a:p>
        </p:txBody>
      </p:sp>
    </p:spTree>
    <p:extLst>
      <p:ext uri="{BB962C8B-B14F-4D97-AF65-F5344CB8AC3E}">
        <p14:creationId xmlns:p14="http://schemas.microsoft.com/office/powerpoint/2010/main" val="363696768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INTERACTIVE IMMERSIVE EXPERIENCE</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2474946304"/>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wander out to the break room</a:t>
            </a:r>
          </a:p>
        </p:txBody>
      </p:sp>
      <p:sp>
        <p:nvSpPr>
          <p:cNvPr id="3" name="Text Placeholder 2"/>
          <p:cNvSpPr>
            <a:spLocks noGrp="1"/>
          </p:cNvSpPr>
          <p:nvPr>
            <p:ph type="body" idx="1"/>
          </p:nvPr>
        </p:nvSpPr>
        <p:spPr/>
        <p:txBody>
          <a:bodyPr/>
          <a:lstStyle/>
          <a:p>
            <a:r>
              <a:rPr lang="en-US" b="0" dirty="0"/>
              <a:t>36 point markers</a:t>
            </a:r>
          </a:p>
          <a:p>
            <a:r>
              <a:rPr lang="en-US" b="0" dirty="0"/>
              <a:t>String</a:t>
            </a:r>
          </a:p>
          <a:p>
            <a:r>
              <a:rPr lang="en-US" b="0" dirty="0"/>
              <a:t>Dice</a:t>
            </a:r>
          </a:p>
          <a:p>
            <a:r>
              <a:rPr lang="en-US" b="0" dirty="0"/>
              <a:t>Scissors</a:t>
            </a:r>
          </a:p>
          <a:p>
            <a:r>
              <a:rPr lang="en-US" b="0" dirty="0"/>
              <a:t>Post-it notes</a:t>
            </a:r>
          </a:p>
        </p:txBody>
      </p:sp>
    </p:spTree>
    <p:extLst>
      <p:ext uri="{BB962C8B-B14F-4D97-AF65-F5344CB8AC3E}">
        <p14:creationId xmlns:p14="http://schemas.microsoft.com/office/powerpoint/2010/main" val="376742335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SCIKIT-LEARN</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3673401609"/>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err="1"/>
              <a:t>Scikit</a:t>
            </a:r>
            <a:r>
              <a:rPr lang="en-US" dirty="0"/>
              <a:t>-Learn?</a:t>
            </a:r>
          </a:p>
        </p:txBody>
      </p:sp>
      <p:sp>
        <p:nvSpPr>
          <p:cNvPr id="3" name="Text Placeholder 2"/>
          <p:cNvSpPr>
            <a:spLocks noGrp="1"/>
          </p:cNvSpPr>
          <p:nvPr>
            <p:ph type="body" idx="1"/>
          </p:nvPr>
        </p:nvSpPr>
        <p:spPr/>
        <p:txBody>
          <a:bodyPr/>
          <a:lstStyle/>
          <a:p>
            <a:r>
              <a:rPr lang="en-US" dirty="0"/>
              <a:t>Widest library of data science / machine learning algorithms</a:t>
            </a:r>
          </a:p>
          <a:p>
            <a:r>
              <a:rPr lang="en-US" dirty="0"/>
              <a:t>Very efficient</a:t>
            </a:r>
          </a:p>
          <a:p>
            <a:r>
              <a:rPr lang="en-US" dirty="0"/>
              <a:t>Easy-to-use from Python</a:t>
            </a:r>
          </a:p>
          <a:p>
            <a:r>
              <a:rPr lang="en-US" dirty="0"/>
              <a:t>Can work with pandas </a:t>
            </a:r>
            <a:r>
              <a:rPr lang="en-US" dirty="0" err="1"/>
              <a:t>DataFrames</a:t>
            </a:r>
            <a:endParaRPr lang="en-US" dirty="0"/>
          </a:p>
        </p:txBody>
      </p:sp>
      <p:pic>
        <p:nvPicPr>
          <p:cNvPr id="4" name="Picture 3"/>
          <p:cNvPicPr>
            <a:picLocks noChangeAspect="1"/>
          </p:cNvPicPr>
          <p:nvPr/>
        </p:nvPicPr>
        <p:blipFill>
          <a:blip r:embed="rId2"/>
          <a:stretch>
            <a:fillRect/>
          </a:stretch>
        </p:blipFill>
        <p:spPr>
          <a:xfrm>
            <a:off x="4947148" y="2978331"/>
            <a:ext cx="3249948" cy="1178106"/>
          </a:xfrm>
          <a:prstGeom prst="rect">
            <a:avLst/>
          </a:prstGeom>
          <a:effectLst>
            <a:softEdge rad="63500"/>
          </a:effectLst>
        </p:spPr>
      </p:pic>
    </p:spTree>
    <p:extLst>
      <p:ext uri="{BB962C8B-B14F-4D97-AF65-F5344CB8AC3E}">
        <p14:creationId xmlns:p14="http://schemas.microsoft.com/office/powerpoint/2010/main" val="254363369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962169" cy="478102"/>
          </a:xfrm>
        </p:spPr>
        <p:txBody>
          <a:bodyPr/>
          <a:lstStyle/>
          <a:p>
            <a:r>
              <a:rPr lang="en-US" dirty="0" err="1"/>
              <a:t>Scikit</a:t>
            </a:r>
            <a:r>
              <a:rPr lang="en-US" dirty="0"/>
              <a:t>-learn versus Spark MLLIB</a:t>
            </a:r>
          </a:p>
        </p:txBody>
      </p:sp>
      <p:graphicFrame>
        <p:nvGraphicFramePr>
          <p:cNvPr id="4" name="Table 3"/>
          <p:cNvGraphicFramePr>
            <a:graphicFrameLocks noGrp="1"/>
          </p:cNvGraphicFramePr>
          <p:nvPr>
            <p:extLst>
              <p:ext uri="{D42A27DB-BD31-4B8C-83A1-F6EECF244321}">
                <p14:modId xmlns:p14="http://schemas.microsoft.com/office/powerpoint/2010/main" val="2972261076"/>
              </p:ext>
            </p:extLst>
          </p:nvPr>
        </p:nvGraphicFramePr>
        <p:xfrm>
          <a:off x="468153" y="1102431"/>
          <a:ext cx="8308317" cy="4155369"/>
        </p:xfrm>
        <a:graphic>
          <a:graphicData uri="http://schemas.openxmlformats.org/drawingml/2006/table">
            <a:tbl>
              <a:tblPr firstRow="1" firstCol="1" bandRow="1">
                <a:tableStyleId>{3B4B98B0-60AC-42C2-AFA5-B58CD77FA1E5}</a:tableStyleId>
              </a:tblPr>
              <a:tblGrid>
                <a:gridCol w="2769439">
                  <a:extLst>
                    <a:ext uri="{9D8B030D-6E8A-4147-A177-3AD203B41FA5}">
                      <a16:colId xmlns:a16="http://schemas.microsoft.com/office/drawing/2014/main" val="2159002598"/>
                    </a:ext>
                  </a:extLst>
                </a:gridCol>
                <a:gridCol w="2769439">
                  <a:extLst>
                    <a:ext uri="{9D8B030D-6E8A-4147-A177-3AD203B41FA5}">
                      <a16:colId xmlns:a16="http://schemas.microsoft.com/office/drawing/2014/main" val="1877176587"/>
                    </a:ext>
                  </a:extLst>
                </a:gridCol>
                <a:gridCol w="2769439">
                  <a:extLst>
                    <a:ext uri="{9D8B030D-6E8A-4147-A177-3AD203B41FA5}">
                      <a16:colId xmlns:a16="http://schemas.microsoft.com/office/drawing/2014/main" val="490938078"/>
                    </a:ext>
                  </a:extLst>
                </a:gridCol>
              </a:tblGrid>
              <a:tr h="701610">
                <a:tc>
                  <a:txBody>
                    <a:bodyPr/>
                    <a:lstStyle/>
                    <a:p>
                      <a:endParaRPr lang="en-US" dirty="0"/>
                    </a:p>
                  </a:txBody>
                  <a:tcPr/>
                </a:tc>
                <a:tc>
                  <a:txBody>
                    <a:bodyPr/>
                    <a:lstStyle/>
                    <a:p>
                      <a:r>
                        <a:rPr lang="en-US" dirty="0" err="1"/>
                        <a:t>Scikit</a:t>
                      </a:r>
                      <a:r>
                        <a:rPr lang="en-US" dirty="0"/>
                        <a:t>-learn</a:t>
                      </a:r>
                    </a:p>
                  </a:txBody>
                  <a:tcPr/>
                </a:tc>
                <a:tc>
                  <a:txBody>
                    <a:bodyPr/>
                    <a:lstStyle/>
                    <a:p>
                      <a:r>
                        <a:rPr lang="en-US" dirty="0"/>
                        <a:t>Spark MLLIB</a:t>
                      </a:r>
                    </a:p>
                  </a:txBody>
                  <a:tcPr/>
                </a:tc>
                <a:extLst>
                  <a:ext uri="{0D108BD9-81ED-4DB2-BD59-A6C34878D82A}">
                    <a16:rowId xmlns:a16="http://schemas.microsoft.com/office/drawing/2014/main" val="1883026490"/>
                  </a:ext>
                </a:extLst>
              </a:tr>
              <a:tr h="1258059">
                <a:tc>
                  <a:txBody>
                    <a:bodyPr/>
                    <a:lstStyle/>
                    <a:p>
                      <a:r>
                        <a:rPr lang="en-US" dirty="0"/>
                        <a:t>Best for</a:t>
                      </a:r>
                    </a:p>
                  </a:txBody>
                  <a:tcPr/>
                </a:tc>
                <a:tc>
                  <a:txBody>
                    <a:bodyPr/>
                    <a:lstStyle/>
                    <a:p>
                      <a:r>
                        <a:rPr lang="en-US" dirty="0"/>
                        <a:t>Small-to</a:t>
                      </a:r>
                      <a:r>
                        <a:rPr lang="en-US" baseline="0" dirty="0"/>
                        <a:t>-moderate datasets</a:t>
                      </a:r>
                      <a:endParaRPr lang="en-US" dirty="0"/>
                    </a:p>
                  </a:txBody>
                  <a:tcPr/>
                </a:tc>
                <a:tc>
                  <a:txBody>
                    <a:bodyPr/>
                    <a:lstStyle/>
                    <a:p>
                      <a:r>
                        <a:rPr lang="en-US" dirty="0"/>
                        <a:t>Massive</a:t>
                      </a:r>
                      <a:r>
                        <a:rPr lang="en-US" baseline="0" dirty="0"/>
                        <a:t> datasets</a:t>
                      </a:r>
                      <a:endParaRPr lang="en-US" dirty="0"/>
                    </a:p>
                  </a:txBody>
                  <a:tcPr/>
                </a:tc>
                <a:extLst>
                  <a:ext uri="{0D108BD9-81ED-4DB2-BD59-A6C34878D82A}">
                    <a16:rowId xmlns:a16="http://schemas.microsoft.com/office/drawing/2014/main" val="3061013850"/>
                  </a:ext>
                </a:extLst>
              </a:tr>
              <a:tr h="701610">
                <a:tc>
                  <a:txBody>
                    <a:bodyPr/>
                    <a:lstStyle/>
                    <a:p>
                      <a:r>
                        <a:rPr lang="en-US" dirty="0"/>
                        <a:t>Processing model</a:t>
                      </a:r>
                    </a:p>
                  </a:txBody>
                  <a:tcPr/>
                </a:tc>
                <a:tc>
                  <a:txBody>
                    <a:bodyPr/>
                    <a:lstStyle/>
                    <a:p>
                      <a:r>
                        <a:rPr lang="en-US" dirty="0"/>
                        <a:t>Single</a:t>
                      </a:r>
                      <a:r>
                        <a:rPr lang="en-US" baseline="0" dirty="0"/>
                        <a:t> computer</a:t>
                      </a:r>
                      <a:endParaRPr lang="en-US" dirty="0"/>
                    </a:p>
                  </a:txBody>
                  <a:tcPr/>
                </a:tc>
                <a:tc>
                  <a:txBody>
                    <a:bodyPr/>
                    <a:lstStyle/>
                    <a:p>
                      <a:r>
                        <a:rPr lang="en-US" dirty="0"/>
                        <a:t>Hadoop Cluster</a:t>
                      </a:r>
                    </a:p>
                  </a:txBody>
                  <a:tcPr/>
                </a:tc>
                <a:extLst>
                  <a:ext uri="{0D108BD9-81ED-4DB2-BD59-A6C34878D82A}">
                    <a16:rowId xmlns:a16="http://schemas.microsoft.com/office/drawing/2014/main" val="2316570496"/>
                  </a:ext>
                </a:extLst>
              </a:tr>
              <a:tr h="701610">
                <a:tc>
                  <a:txBody>
                    <a:bodyPr/>
                    <a:lstStyle/>
                    <a:p>
                      <a:r>
                        <a:rPr lang="en-US" dirty="0"/>
                        <a:t>Speed</a:t>
                      </a:r>
                    </a:p>
                  </a:txBody>
                  <a:tcPr/>
                </a:tc>
                <a:tc>
                  <a:txBody>
                    <a:bodyPr/>
                    <a:lstStyle/>
                    <a:p>
                      <a:r>
                        <a:rPr lang="en-US" dirty="0"/>
                        <a:t>Very fast</a:t>
                      </a:r>
                    </a:p>
                  </a:txBody>
                  <a:tcPr/>
                </a:tc>
                <a:tc>
                  <a:txBody>
                    <a:bodyPr/>
                    <a:lstStyle/>
                    <a:p>
                      <a:r>
                        <a:rPr lang="en-US" dirty="0"/>
                        <a:t>Slower</a:t>
                      </a:r>
                    </a:p>
                  </a:txBody>
                  <a:tcPr/>
                </a:tc>
                <a:extLst>
                  <a:ext uri="{0D108BD9-81ED-4DB2-BD59-A6C34878D82A}">
                    <a16:rowId xmlns:a16="http://schemas.microsoft.com/office/drawing/2014/main" val="2812863618"/>
                  </a:ext>
                </a:extLst>
              </a:tr>
              <a:tr h="701610">
                <a:tc>
                  <a:txBody>
                    <a:bodyPr/>
                    <a:lstStyle/>
                    <a:p>
                      <a:r>
                        <a:rPr lang="en-US" dirty="0"/>
                        <a:t>Language bindings</a:t>
                      </a:r>
                    </a:p>
                  </a:txBody>
                  <a:tcPr/>
                </a:tc>
                <a:tc>
                  <a:txBody>
                    <a:bodyPr/>
                    <a:lstStyle/>
                    <a:p>
                      <a:r>
                        <a:rPr lang="en-US" dirty="0"/>
                        <a:t>Python only</a:t>
                      </a:r>
                    </a:p>
                  </a:txBody>
                  <a:tcPr/>
                </a:tc>
                <a:tc>
                  <a:txBody>
                    <a:bodyPr/>
                    <a:lstStyle/>
                    <a:p>
                      <a:r>
                        <a:rPr lang="en-US" dirty="0"/>
                        <a:t>Python,</a:t>
                      </a:r>
                      <a:r>
                        <a:rPr lang="en-US" baseline="0" dirty="0"/>
                        <a:t> Java, Scala</a:t>
                      </a:r>
                      <a:endParaRPr lang="en-US" dirty="0"/>
                    </a:p>
                  </a:txBody>
                  <a:tcPr/>
                </a:tc>
                <a:extLst>
                  <a:ext uri="{0D108BD9-81ED-4DB2-BD59-A6C34878D82A}">
                    <a16:rowId xmlns:a16="http://schemas.microsoft.com/office/drawing/2014/main" val="1266746889"/>
                  </a:ext>
                </a:extLst>
              </a:tr>
            </a:tbl>
          </a:graphicData>
        </a:graphic>
      </p:graphicFrame>
    </p:spTree>
    <p:extLst>
      <p:ext uri="{BB962C8B-B14F-4D97-AF65-F5344CB8AC3E}">
        <p14:creationId xmlns:p14="http://schemas.microsoft.com/office/powerpoint/2010/main" val="290963126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Scikit</a:t>
            </a:r>
            <a:r>
              <a:rPr lang="en-US" dirty="0"/>
              <a:t>-Learn</a:t>
            </a:r>
          </a:p>
        </p:txBody>
      </p:sp>
      <p:sp>
        <p:nvSpPr>
          <p:cNvPr id="3" name="Text Placeholder 2"/>
          <p:cNvSpPr>
            <a:spLocks noGrp="1"/>
          </p:cNvSpPr>
          <p:nvPr>
            <p:ph type="body" idx="1"/>
          </p:nvPr>
        </p:nvSpPr>
        <p:spPr/>
        <p:txBody>
          <a:bodyPr/>
          <a:lstStyle/>
          <a:p>
            <a:pPr marL="40639" indent="0">
              <a:buNone/>
            </a:pPr>
            <a:r>
              <a:rPr lang="en-US" dirty="0" err="1">
                <a:latin typeface="+mn-lt"/>
                <a:cs typeface="Courier New" panose="02070309020205020404" pitchFamily="49" charset="0"/>
              </a:rPr>
              <a:t>sklearn</a:t>
            </a:r>
            <a:r>
              <a:rPr lang="en-US" dirty="0">
                <a:latin typeface="+mn-lt"/>
                <a:cs typeface="Courier New" panose="02070309020205020404" pitchFamily="49" charset="0"/>
              </a:rPr>
              <a:t> is already installed with </a:t>
            </a:r>
            <a:r>
              <a:rPr lang="en-US" dirty="0" err="1">
                <a:latin typeface="+mn-lt"/>
                <a:cs typeface="Courier New" panose="02070309020205020404" pitchFamily="49" charset="0"/>
              </a:rPr>
              <a:t>jupyter</a:t>
            </a:r>
            <a:r>
              <a:rPr lang="en-US" dirty="0">
                <a:latin typeface="+mn-lt"/>
                <a:cs typeface="Courier New" panose="02070309020205020404" pitchFamily="49" charset="0"/>
              </a:rPr>
              <a:t> / anaconda.</a:t>
            </a:r>
          </a:p>
          <a:p>
            <a:r>
              <a:rPr lang="en-US" dirty="0">
                <a:latin typeface="+mn-lt"/>
                <a:cs typeface="Courier New" panose="02070309020205020404" pitchFamily="49" charset="0"/>
              </a:rPr>
              <a:t>	</a:t>
            </a:r>
            <a:r>
              <a:rPr lang="en-US" b="0" dirty="0">
                <a:latin typeface="+mn-lt"/>
                <a:cs typeface="Courier New" panose="02070309020205020404" pitchFamily="49" charset="0"/>
              </a:rPr>
              <a:t>Otherwise (on a command-line): </a:t>
            </a:r>
            <a:r>
              <a:rPr lang="en-US" b="0" dirty="0">
                <a:latin typeface="Courier New" panose="02070309020205020404" pitchFamily="49" charset="0"/>
                <a:cs typeface="Courier New" panose="02070309020205020404" pitchFamily="49" charset="0"/>
              </a:rPr>
              <a:t>pip install </a:t>
            </a:r>
            <a:r>
              <a:rPr lang="en-US" b="0" dirty="0" err="1">
                <a:latin typeface="Courier New" panose="02070309020205020404" pitchFamily="49" charset="0"/>
                <a:cs typeface="Courier New" panose="02070309020205020404" pitchFamily="49" charset="0"/>
              </a:rPr>
              <a:t>sklearn</a:t>
            </a:r>
            <a:endParaRPr lang="en-US" b="0" dirty="0">
              <a:latin typeface="Courier New" panose="02070309020205020404" pitchFamily="49" charset="0"/>
              <a:cs typeface="Courier New" panose="02070309020205020404" pitchFamily="49" charset="0"/>
            </a:endParaRPr>
          </a:p>
          <a:p>
            <a:pPr marL="40639" indent="0">
              <a:buNone/>
            </a:pPr>
            <a:endParaRPr lang="en-US" b="0" dirty="0">
              <a:latin typeface="Courier New" panose="02070309020205020404" pitchFamily="49" charset="0"/>
              <a:cs typeface="Courier New" panose="02070309020205020404" pitchFamily="49" charset="0"/>
            </a:endParaRPr>
          </a:p>
          <a:p>
            <a:pPr marL="40639" indent="0">
              <a:buNone/>
            </a:pPr>
            <a:r>
              <a:rPr lang="en-US" dirty="0">
                <a:cs typeface="Courier New" panose="02070309020205020404" pitchFamily="49" charset="0"/>
              </a:rPr>
              <a:t>How to check</a:t>
            </a:r>
          </a:p>
          <a:p>
            <a:pPr marL="40639" indent="0">
              <a:buNone/>
            </a:pPr>
            <a:r>
              <a:rPr lang="en-US" b="0" dirty="0">
                <a:latin typeface="Courier New" panose="02070309020205020404" pitchFamily="49" charset="0"/>
                <a:cs typeface="Courier New" panose="02070309020205020404" pitchFamily="49" charset="0"/>
              </a:rPr>
              <a:t>	import </a:t>
            </a:r>
            <a:r>
              <a:rPr lang="en-US" b="0" dirty="0" err="1">
                <a:latin typeface="Courier New" panose="02070309020205020404" pitchFamily="49" charset="0"/>
                <a:cs typeface="Courier New" panose="02070309020205020404" pitchFamily="49" charset="0"/>
              </a:rPr>
              <a:t>sklearn.linear_model</a:t>
            </a:r>
            <a:endParaRPr lang="en-US" b="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9075260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a:t>
            </a:r>
            <a:r>
              <a:rPr lang="en-US" dirty="0" err="1"/>
              <a:t>Regressors</a:t>
            </a:r>
            <a:endParaRPr lang="en-US" dirty="0"/>
          </a:p>
        </p:txBody>
      </p:sp>
      <p:sp>
        <p:nvSpPr>
          <p:cNvPr id="3" name="Text Placeholder 2"/>
          <p:cNvSpPr>
            <a:spLocks noGrp="1"/>
          </p:cNvSpPr>
          <p:nvPr>
            <p:ph type="body" idx="1"/>
          </p:nvPr>
        </p:nvSpPr>
        <p:spPr/>
        <p:txBody>
          <a:bodyPr/>
          <a:lstStyle/>
          <a:p>
            <a:r>
              <a:rPr lang="en-US" dirty="0"/>
              <a:t>Classes for each algorithm:</a:t>
            </a:r>
          </a:p>
          <a:p>
            <a:pPr lvl="1"/>
            <a:r>
              <a:rPr lang="en-US" sz="1800" b="0" dirty="0" err="1">
                <a:latin typeface="Courier New" panose="02070309020205020404" pitchFamily="49" charset="0"/>
                <a:cs typeface="Courier New" panose="02070309020205020404" pitchFamily="49" charset="0"/>
              </a:rPr>
              <a:t>sklearn.linear_model.LinearRegression</a:t>
            </a:r>
            <a:r>
              <a:rPr lang="en-US" sz="1800" b="0" dirty="0">
                <a:latin typeface="Courier New" panose="02070309020205020404" pitchFamily="49" charset="0"/>
                <a:cs typeface="Courier New" panose="02070309020205020404" pitchFamily="49" charset="0"/>
              </a:rPr>
              <a:t>()</a:t>
            </a:r>
          </a:p>
          <a:p>
            <a:pPr lvl="1"/>
            <a:r>
              <a:rPr lang="en-US" sz="1800" b="0" dirty="0" err="1">
                <a:latin typeface="Courier New" panose="02070309020205020404" pitchFamily="49" charset="0"/>
                <a:cs typeface="Courier New" panose="02070309020205020404" pitchFamily="49" charset="0"/>
              </a:rPr>
              <a:t>sklearn.linear_model.TheilSenRegressor</a:t>
            </a:r>
            <a:r>
              <a:rPr lang="en-US" sz="1800" b="0" dirty="0">
                <a:latin typeface="Courier New" panose="02070309020205020404" pitchFamily="49" charset="0"/>
                <a:cs typeface="Courier New" panose="02070309020205020404" pitchFamily="49" charset="0"/>
              </a:rPr>
              <a:t>()</a:t>
            </a:r>
          </a:p>
          <a:p>
            <a:pPr lvl="1"/>
            <a:r>
              <a:rPr lang="en-US" sz="1800" b="0" dirty="0" err="1">
                <a:latin typeface="Courier New" panose="02070309020205020404" pitchFamily="49" charset="0"/>
                <a:cs typeface="Courier New" panose="02070309020205020404" pitchFamily="49" charset="0"/>
              </a:rPr>
              <a:t>sklearn.linear_model.RANSACRegressor</a:t>
            </a:r>
            <a:r>
              <a:rPr lang="en-US" sz="1800" b="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marL="186690" lvl="1" indent="0">
              <a:buNone/>
            </a:pPr>
            <a:r>
              <a:rPr lang="en-US" dirty="0">
                <a:cs typeface="Courier New" panose="02070309020205020404" pitchFamily="49" charset="0"/>
              </a:rPr>
              <a:t>Call the </a:t>
            </a:r>
            <a:r>
              <a:rPr lang="en-US" dirty="0">
                <a:latin typeface="Courier New" panose="02070309020205020404" pitchFamily="49" charset="0"/>
                <a:cs typeface="Courier New" panose="02070309020205020404" pitchFamily="49" charset="0"/>
              </a:rPr>
              <a:t>.fit() </a:t>
            </a:r>
            <a:r>
              <a:rPr lang="en-US" dirty="0">
                <a:cs typeface="Courier New" panose="02070309020205020404" pitchFamily="49" charset="0"/>
              </a:rPr>
              <a:t>method with:</a:t>
            </a:r>
          </a:p>
          <a:p>
            <a:pPr lvl="1"/>
            <a:r>
              <a:rPr lang="en-US" sz="1800" b="0" dirty="0" err="1">
                <a:cs typeface="Courier New" panose="02070309020205020404" pitchFamily="49" charset="0"/>
              </a:rPr>
              <a:t>Arg</a:t>
            </a:r>
            <a:r>
              <a:rPr lang="en-US" sz="1800" b="0" dirty="0">
                <a:cs typeface="Courier New" panose="02070309020205020404" pitchFamily="49" charset="0"/>
              </a:rPr>
              <a:t> 1 (X) = a multi-column </a:t>
            </a:r>
            <a:r>
              <a:rPr lang="en-US" sz="1800" b="0" dirty="0" err="1">
                <a:cs typeface="Courier New" panose="02070309020205020404" pitchFamily="49" charset="0"/>
              </a:rPr>
              <a:t>dataframe</a:t>
            </a:r>
            <a:r>
              <a:rPr lang="en-US" sz="1800" b="0" dirty="0">
                <a:cs typeface="Courier New" panose="02070309020205020404" pitchFamily="49" charset="0"/>
              </a:rPr>
              <a:t> of what you have</a:t>
            </a:r>
          </a:p>
          <a:p>
            <a:pPr lvl="1"/>
            <a:r>
              <a:rPr lang="en-US" sz="1800" b="0" dirty="0" err="1">
                <a:cs typeface="Courier New" panose="02070309020205020404" pitchFamily="49" charset="0"/>
              </a:rPr>
              <a:t>Arg</a:t>
            </a:r>
            <a:r>
              <a:rPr lang="en-US" sz="1800" b="0" dirty="0">
                <a:cs typeface="Courier New" panose="02070309020205020404" pitchFamily="49" charset="0"/>
              </a:rPr>
              <a:t> 2 (y) = a Series or single-column </a:t>
            </a:r>
            <a:r>
              <a:rPr lang="en-US" sz="1800" b="0" dirty="0" err="1">
                <a:cs typeface="Courier New" panose="02070309020205020404" pitchFamily="49" charset="0"/>
              </a:rPr>
              <a:t>dataframe</a:t>
            </a:r>
            <a:r>
              <a:rPr lang="en-US" sz="1800" b="0" dirty="0">
                <a:cs typeface="Courier New" panose="02070309020205020404" pitchFamily="49" charset="0"/>
              </a:rPr>
              <a:t> of what you want to predict (the dependent variable)</a:t>
            </a:r>
            <a:endParaRPr lang="en-US" dirty="0">
              <a:cs typeface="Courier New" panose="02070309020205020404" pitchFamily="49" charset="0"/>
            </a:endParaRPr>
          </a:p>
          <a:p>
            <a:pPr marL="186690" lvl="1" indent="0">
              <a:buNone/>
            </a:pPr>
            <a:r>
              <a:rPr lang="en-US" dirty="0">
                <a:cs typeface="Courier New" panose="02070309020205020404" pitchFamily="49" charset="0"/>
              </a:rPr>
              <a:t>Useful functions / attributes:</a:t>
            </a:r>
          </a:p>
          <a:p>
            <a:pPr lvl="1"/>
            <a:r>
              <a:rPr lang="en-US" b="0" dirty="0">
                <a:latin typeface="Courier New" panose="02070309020205020404" pitchFamily="49" charset="0"/>
                <a:cs typeface="Courier New" panose="02070309020205020404" pitchFamily="49" charset="0"/>
              </a:rPr>
              <a:t>predict()</a:t>
            </a:r>
          </a:p>
          <a:p>
            <a:pPr lvl="1"/>
            <a:r>
              <a:rPr lang="en-US" b="0" dirty="0" err="1">
                <a:latin typeface="Courier New" panose="02070309020205020404" pitchFamily="49" charset="0"/>
                <a:cs typeface="Courier New" panose="02070309020205020404" pitchFamily="49" charset="0"/>
              </a:rPr>
              <a:t>coef</a:t>
            </a:r>
            <a:r>
              <a:rPr lang="en-US" b="0" dirty="0">
                <a:latin typeface="Courier New" panose="02070309020205020404" pitchFamily="49" charset="0"/>
                <a:cs typeface="Courier New" panose="02070309020205020404" pitchFamily="49" charset="0"/>
              </a:rPr>
              <a:t>_ intercept_</a:t>
            </a:r>
            <a:r>
              <a:rPr lang="en-US" b="0" dirty="0">
                <a:cs typeface="Courier New" panose="02070309020205020404" pitchFamily="49" charset="0"/>
              </a:rPr>
              <a:t>(</a:t>
            </a:r>
            <a:r>
              <a:rPr lang="en-US" b="0" dirty="0" err="1">
                <a:cs typeface="Courier New" panose="02070309020205020404" pitchFamily="49" charset="0"/>
              </a:rPr>
              <a:t>LinearRegression</a:t>
            </a:r>
            <a:r>
              <a:rPr lang="en-US" b="0" dirty="0">
                <a:cs typeface="Courier New" panose="02070309020205020404" pitchFamily="49" charset="0"/>
              </a:rPr>
              <a:t> and </a:t>
            </a:r>
            <a:r>
              <a:rPr lang="en-US" b="0" dirty="0" err="1">
                <a:cs typeface="Courier New" panose="02070309020205020404" pitchFamily="49" charset="0"/>
              </a:rPr>
              <a:t>TheilSen</a:t>
            </a:r>
            <a:r>
              <a:rPr lang="en-US" b="0" dirty="0">
                <a:cs typeface="Courier New" panose="02070309020205020404" pitchFamily="49" charset="0"/>
              </a:rPr>
              <a:t>)</a:t>
            </a:r>
            <a:endParaRPr lang="en-US" b="0" dirty="0">
              <a:latin typeface="Courier New" panose="02070309020205020404" pitchFamily="49" charset="0"/>
              <a:cs typeface="Courier New" panose="02070309020205020404" pitchFamily="49" charset="0"/>
            </a:endParaRPr>
          </a:p>
          <a:p>
            <a:pPr lvl="1"/>
            <a:r>
              <a:rPr lang="en-US" b="0" dirty="0">
                <a:latin typeface="Courier New" panose="02070309020205020404" pitchFamily="49" charset="0"/>
                <a:cs typeface="Courier New" panose="02070309020205020404" pitchFamily="49" charset="0"/>
              </a:rPr>
              <a:t>estimator </a:t>
            </a:r>
            <a:r>
              <a:rPr lang="en-US" b="0" dirty="0">
                <a:cs typeface="Courier New" panose="02070309020205020404" pitchFamily="49" charset="0"/>
              </a:rPr>
              <a:t>(</a:t>
            </a:r>
            <a:r>
              <a:rPr lang="en-US" b="0" dirty="0" err="1">
                <a:cs typeface="Courier New" panose="02070309020205020404" pitchFamily="49" charset="0"/>
              </a:rPr>
              <a:t>RANSACRegressor</a:t>
            </a:r>
            <a:r>
              <a:rPr lang="en-US" b="0" dirty="0">
                <a:cs typeface="Courier New" panose="02070309020205020404" pitchFamily="49" charset="0"/>
              </a:rPr>
              <a:t> only: is a </a:t>
            </a:r>
            <a:r>
              <a:rPr lang="en-US" b="0" dirty="0" err="1">
                <a:cs typeface="Courier New" panose="02070309020205020404" pitchFamily="49" charset="0"/>
              </a:rPr>
              <a:t>LinearRegressor</a:t>
            </a:r>
            <a:r>
              <a:rPr lang="en-US" b="0" dirty="0">
                <a:cs typeface="Courier New" panose="02070309020205020404" pitchFamily="49" charset="0"/>
              </a:rPr>
              <a:t>)</a:t>
            </a:r>
            <a:endParaRPr lang="en-US" b="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1895233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a:t>
            </a:r>
            <a:r>
              <a:rPr lang="en-US" dirty="0"/>
              <a:t> mangling reminder</a:t>
            </a:r>
          </a:p>
        </p:txBody>
      </p:sp>
      <p:sp>
        <p:nvSpPr>
          <p:cNvPr id="3" name="Text Placeholder 2"/>
          <p:cNvSpPr>
            <a:spLocks noGrp="1"/>
          </p:cNvSpPr>
          <p:nvPr>
            <p:ph type="body" idx="1"/>
          </p:nvPr>
        </p:nvSpPr>
        <p:spPr>
          <a:xfrm>
            <a:off x="468153" y="983297"/>
            <a:ext cx="8426769" cy="644781"/>
          </a:xfrm>
        </p:spPr>
        <p:txBody>
          <a:bodyPr/>
          <a:lstStyle/>
          <a:p>
            <a:pPr marL="40639" indent="0">
              <a:buNone/>
            </a:pPr>
            <a:r>
              <a:rPr lang="en-US" dirty="0" err="1">
                <a:latin typeface="Courier New" panose="02070309020205020404" pitchFamily="49" charset="0"/>
                <a:cs typeface="Courier New" panose="02070309020205020404" pitchFamily="49" charset="0"/>
              </a:rPr>
              <a:t>df.loc</a:t>
            </a:r>
            <a:r>
              <a:rPr lang="en-US" dirty="0">
                <a:latin typeface="Courier New" panose="02070309020205020404" pitchFamily="49" charset="0"/>
                <a:cs typeface="Courier New" panose="02070309020205020404" pitchFamily="49" charset="0"/>
              </a:rPr>
              <a:t>[ : ,[</a:t>
            </a:r>
            <a:r>
              <a:rPr lang="en-US" dirty="0"/>
              <a:t>"</a:t>
            </a:r>
            <a:r>
              <a:rPr lang="en-US" dirty="0">
                <a:latin typeface="Courier New" panose="02070309020205020404" pitchFamily="49" charset="0"/>
                <a:cs typeface="Courier New" panose="02070309020205020404" pitchFamily="49" charset="0"/>
              </a:rPr>
              <a:t>BEGINNING_COLUMN</a:t>
            </a:r>
            <a:r>
              <a:rPr lang="en-US" dirty="0"/>
              <a:t>"</a:t>
            </a:r>
            <a:r>
              <a:rPr lang="en-US" dirty="0">
                <a:latin typeface="Courier New" panose="02070309020205020404" pitchFamily="49" charset="0"/>
                <a:cs typeface="Courier New" panose="02070309020205020404" pitchFamily="49" charset="0"/>
              </a:rPr>
              <a:t>: </a:t>
            </a:r>
            <a:r>
              <a:rPr lang="en-US" dirty="0"/>
              <a:t>"</a:t>
            </a:r>
            <a:r>
              <a:rPr lang="en-US" dirty="0">
                <a:latin typeface="Courier New" panose="02070309020205020404" pitchFamily="49" charset="0"/>
                <a:cs typeface="Courier New" panose="02070309020205020404" pitchFamily="49" charset="0"/>
              </a:rPr>
              <a:t>ENDING_COLUMN</a:t>
            </a:r>
            <a:r>
              <a:rPr lang="en-US" dirty="0"/>
              <a:t>"</a:t>
            </a:r>
            <a:r>
              <a:rPr lang="en-US" dirty="0">
                <a:latin typeface="Courier New" panose="02070309020205020404" pitchFamily="49" charset="0"/>
                <a:cs typeface="Courier New" panose="02070309020205020404" pitchFamily="49" charset="0"/>
              </a:rPr>
              <a:t>]   ]</a:t>
            </a:r>
          </a:p>
        </p:txBody>
      </p:sp>
      <p:cxnSp>
        <p:nvCxnSpPr>
          <p:cNvPr id="5" name="Straight Arrow Connector 4"/>
          <p:cNvCxnSpPr/>
          <p:nvPr/>
        </p:nvCxnSpPr>
        <p:spPr>
          <a:xfrm flipH="1" flipV="1">
            <a:off x="1880020" y="1378335"/>
            <a:ext cx="267519" cy="1063782"/>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6" name="Straight Arrow Connector 5"/>
          <p:cNvCxnSpPr/>
          <p:nvPr/>
        </p:nvCxnSpPr>
        <p:spPr>
          <a:xfrm flipV="1">
            <a:off x="601073" y="1359082"/>
            <a:ext cx="913195" cy="2384371"/>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7" name="Left Brace 6"/>
          <p:cNvSpPr/>
          <p:nvPr/>
        </p:nvSpPr>
        <p:spPr>
          <a:xfrm rot="16200000">
            <a:off x="4836504" y="-995588"/>
            <a:ext cx="396549" cy="5430645"/>
          </a:xfrm>
          <a:prstGeom prst="leftBrace">
            <a:avLst>
              <a:gd name="adj1" fmla="val 8333"/>
              <a:gd name="adj2" fmla="val 46715"/>
            </a:avLst>
          </a:prstGeom>
          <a:ln/>
        </p:spPr>
        <p:style>
          <a:lnRef idx="3">
            <a:schemeClr val="accent5"/>
          </a:lnRef>
          <a:fillRef idx="0">
            <a:schemeClr val="accent5"/>
          </a:fillRef>
          <a:effectRef idx="2">
            <a:schemeClr val="accent5"/>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 name="TextBox 7"/>
          <p:cNvSpPr txBox="1"/>
          <p:nvPr/>
        </p:nvSpPr>
        <p:spPr>
          <a:xfrm>
            <a:off x="3220248" y="2106027"/>
            <a:ext cx="3863238"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rPr>
              <a:t>Column selection list [A:B]</a:t>
            </a:r>
          </a:p>
        </p:txBody>
      </p:sp>
      <p:sp>
        <p:nvSpPr>
          <p:cNvPr id="9" name="TextBox 8"/>
          <p:cNvSpPr txBox="1"/>
          <p:nvPr/>
        </p:nvSpPr>
        <p:spPr>
          <a:xfrm>
            <a:off x="1441424" y="2562562"/>
            <a:ext cx="2959143" cy="11644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rPr>
              <a:t>Row selection</a:t>
            </a:r>
          </a:p>
          <a:p>
            <a:pPr marL="0" marR="0" indent="0" algn="l" defTabSz="584200" rtl="0" fontAlgn="auto" latinLnBrk="0" hangingPunct="0">
              <a:lnSpc>
                <a:spcPct val="100000"/>
              </a:lnSpc>
              <a:spcBef>
                <a:spcPts val="0"/>
              </a:spcBef>
              <a:spcAft>
                <a:spcPts val="0"/>
              </a:spcAft>
              <a:buClrTx/>
              <a:buSzTx/>
              <a:buFontTx/>
              <a:buNone/>
              <a:tabLst/>
            </a:pPr>
            <a:r>
              <a:rPr lang="en-US" dirty="0"/>
              <a:t>: means “every row”</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a:p>
            <a:pPr marL="0" marR="0" indent="0" algn="l"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13" name="TextBox 12"/>
          <p:cNvSpPr txBox="1"/>
          <p:nvPr/>
        </p:nvSpPr>
        <p:spPr>
          <a:xfrm>
            <a:off x="151450" y="3743453"/>
            <a:ext cx="9060173"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rPr>
              <a:t>[ ] brackets not ()</a:t>
            </a:r>
            <a:r>
              <a:rPr kumimoji="0" lang="en-US" sz="2300" b="1" i="0" u="none" strike="noStrike" cap="none" spc="0" normalizeH="0" dirty="0">
                <a:ln>
                  <a:noFill/>
                </a:ln>
                <a:solidFill>
                  <a:srgbClr val="000000"/>
                </a:solidFill>
                <a:effectLst/>
                <a:uFill>
                  <a:solidFill>
                    <a:srgbClr val="000000"/>
                  </a:solidFill>
                </a:uFill>
                <a:latin typeface="+mj-lt"/>
                <a:ea typeface="+mj-ea"/>
                <a:cs typeface="+mj-cs"/>
                <a:sym typeface="Helvetica"/>
              </a:rPr>
              <a:t> because we are using the __</a:t>
            </a:r>
            <a:r>
              <a:rPr kumimoji="0" lang="en-US" sz="2300" b="1" i="0" u="none" strike="noStrike" cap="none" spc="0" normalizeH="0" dirty="0" err="1">
                <a:ln>
                  <a:noFill/>
                </a:ln>
                <a:solidFill>
                  <a:srgbClr val="000000"/>
                </a:solidFill>
                <a:effectLst/>
                <a:uFill>
                  <a:solidFill>
                    <a:srgbClr val="000000"/>
                  </a:solidFill>
                </a:uFill>
                <a:latin typeface="+mj-lt"/>
                <a:ea typeface="+mj-ea"/>
                <a:cs typeface="+mj-cs"/>
                <a:sym typeface="Helvetica"/>
              </a:rPr>
              <a:t>getitem</a:t>
            </a:r>
            <a:r>
              <a:rPr kumimoji="0" lang="en-US" sz="2300" b="1" i="0" u="none" strike="noStrike" cap="none" spc="0" normalizeH="0" dirty="0">
                <a:ln>
                  <a:noFill/>
                </a:ln>
                <a:solidFill>
                  <a:srgbClr val="000000"/>
                </a:solidFill>
                <a:effectLst/>
                <a:uFill>
                  <a:solidFill>
                    <a:srgbClr val="000000"/>
                  </a:solidFill>
                </a:uFill>
                <a:latin typeface="+mj-lt"/>
                <a:ea typeface="+mj-ea"/>
                <a:cs typeface="+mj-cs"/>
                <a:sym typeface="Helvetica"/>
              </a:rPr>
              <a:t>__ method</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cxnSp>
        <p:nvCxnSpPr>
          <p:cNvPr id="16" name="Curved Connector 15"/>
          <p:cNvCxnSpPr/>
          <p:nvPr/>
        </p:nvCxnSpPr>
        <p:spPr>
          <a:xfrm flipV="1">
            <a:off x="973447" y="1409139"/>
            <a:ext cx="7368827" cy="2317844"/>
          </a:xfrm>
          <a:prstGeom prst="curvedConnector3">
            <a:avLst>
              <a:gd name="adj1" fmla="val 103268"/>
            </a:avLst>
          </a:prstGeom>
          <a:ln>
            <a:tailEnd type="triangle"/>
          </a:ln>
        </p:spPr>
        <p:style>
          <a:lnRef idx="3">
            <a:schemeClr val="accent5"/>
          </a:lnRef>
          <a:fillRef idx="0">
            <a:schemeClr val="accent5"/>
          </a:fillRef>
          <a:effectRef idx="2">
            <a:schemeClr val="accent5"/>
          </a:effectRef>
          <a:fontRef idx="minor">
            <a:schemeClr val="tx1"/>
          </a:fontRef>
        </p:style>
      </p:cxnSp>
      <p:sp>
        <p:nvSpPr>
          <p:cNvPr id="20" name="TextBox 19"/>
          <p:cNvSpPr txBox="1"/>
          <p:nvPr/>
        </p:nvSpPr>
        <p:spPr>
          <a:xfrm>
            <a:off x="3694087" y="4298346"/>
            <a:ext cx="5517536" cy="37959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800" b="0" dirty="0" err="1">
                <a:latin typeface="Courier New" panose="02070309020205020404" pitchFamily="49" charset="0"/>
                <a:cs typeface="Courier New" panose="02070309020205020404" pitchFamily="49" charset="0"/>
              </a:rPr>
              <a:t>d</a:t>
            </a:r>
            <a:r>
              <a:rPr kumimoji="0" lang="en-US" sz="1800" b="0" i="0" u="none" strike="noStrike" cap="none" spc="0" normalizeH="0" baseline="0" dirty="0" err="1">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f.</a:t>
            </a:r>
            <a:r>
              <a:rPr kumimoji="0" lang="en-US" sz="1800" i="0" u="none" strike="noStrike" cap="none" spc="0" normalizeH="0" baseline="0" dirty="0" err="1">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i</a:t>
            </a:r>
            <a:r>
              <a:rPr kumimoji="0" lang="en-US" sz="1800" b="0" i="0" u="none" strike="noStrike" cap="none" spc="0" normalizeH="0" baseline="0" dirty="0" err="1">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loc</a:t>
            </a:r>
            <a:r>
              <a:rPr kumimoji="0" lang="en-US" sz="1800" b="0" i="0" u="none" strike="noStrike" cap="none" spc="0" normalizeH="0" baseline="0" dirty="0">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 </a:t>
            </a:r>
            <a:r>
              <a:rPr kumimoji="0" lang="en-US" sz="1800" b="1" i="0" u="none" strike="noStrike" cap="none" spc="0" normalizeH="0" baseline="0" dirty="0">
                <a:ln>
                  <a:noFill/>
                </a:ln>
                <a:solidFill>
                  <a:srgbClr val="000000"/>
                </a:solidFill>
                <a:effectLst/>
                <a:uFill>
                  <a:solidFill>
                    <a:srgbClr val="000000"/>
                  </a:solidFill>
                </a:uFill>
                <a:sym typeface="Helvetica"/>
              </a:rPr>
              <a:t>for number</a:t>
            </a:r>
            <a:r>
              <a:rPr kumimoji="0" lang="en-US" sz="1800" b="1" i="0" u="none" strike="noStrike" cap="none" spc="0" normalizeH="0" dirty="0">
                <a:ln>
                  <a:noFill/>
                </a:ln>
                <a:solidFill>
                  <a:srgbClr val="000000"/>
                </a:solidFill>
                <a:effectLst/>
                <a:uFill>
                  <a:solidFill>
                    <a:srgbClr val="000000"/>
                  </a:solidFill>
                </a:uFill>
                <a:sym typeface="Helvetica"/>
              </a:rPr>
              <a:t> based column selection</a:t>
            </a:r>
            <a:endParaRPr kumimoji="0" lang="en-US" sz="1800" b="1" i="0" u="none" strike="noStrike" cap="none" spc="0" normalizeH="0" baseline="0" dirty="0">
              <a:ln>
                <a:noFill/>
              </a:ln>
              <a:solidFill>
                <a:srgbClr val="000000"/>
              </a:solidFill>
              <a:effectLst/>
              <a:uFill>
                <a:solidFill>
                  <a:srgbClr val="000000"/>
                </a:solidFill>
              </a:uFill>
              <a:sym typeface="Helvetica"/>
            </a:endParaRPr>
          </a:p>
        </p:txBody>
      </p:sp>
      <p:sp>
        <p:nvSpPr>
          <p:cNvPr id="21" name="TextBox 20"/>
          <p:cNvSpPr txBox="1"/>
          <p:nvPr/>
        </p:nvSpPr>
        <p:spPr>
          <a:xfrm>
            <a:off x="3001590" y="4751315"/>
            <a:ext cx="6210033" cy="37959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
                  <a:solidFill>
                    <a:srgbClr val="000000"/>
                  </a:solidFill>
                </a:uFill>
                <a:latin typeface="+mj-lt"/>
                <a:ea typeface="+mj-ea"/>
                <a:cs typeface="+mj-cs"/>
                <a:sym typeface="Helvetica"/>
              </a:rPr>
              <a:t>You can also use </a:t>
            </a:r>
            <a:r>
              <a:rPr kumimoji="0" lang="en-US" sz="1800" b="0" i="0" u="none" strike="noStrike" cap="none" spc="0" normalizeH="0" baseline="0" dirty="0">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.reshape(-1,1)</a:t>
            </a:r>
            <a:r>
              <a:rPr kumimoji="0" lang="en-US" sz="1800" b="0" i="0" u="none" strike="noStrike" cap="none" spc="0" normalizeH="0" dirty="0">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 </a:t>
            </a:r>
            <a:r>
              <a:rPr kumimoji="0" lang="en-US" sz="1800" b="1" i="0" u="none" strike="noStrike" cap="none" spc="0" normalizeH="0" dirty="0">
                <a:ln>
                  <a:noFill/>
                </a:ln>
                <a:solidFill>
                  <a:srgbClr val="000000"/>
                </a:solidFill>
                <a:effectLst/>
                <a:uFill>
                  <a:solidFill>
                    <a:srgbClr val="000000"/>
                  </a:solidFill>
                </a:uFill>
                <a:latin typeface="+mj-lt"/>
                <a:ea typeface="+mj-ea"/>
                <a:cs typeface="+mj-cs"/>
                <a:sym typeface="Helvetica"/>
              </a:rPr>
              <a:t>on a Pandas series</a:t>
            </a:r>
            <a:endParaRPr kumimoji="0" lang="en-US" sz="18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62165111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 – 1 dimensional linear model</a:t>
            </a:r>
          </a:p>
        </p:txBody>
      </p:sp>
      <p:sp>
        <p:nvSpPr>
          <p:cNvPr id="3" name="Text Placeholder 2"/>
          <p:cNvSpPr>
            <a:spLocks noGrp="1"/>
          </p:cNvSpPr>
          <p:nvPr>
            <p:ph type="body" idx="1"/>
          </p:nvPr>
        </p:nvSpPr>
        <p:spPr/>
        <p:txBody>
          <a:bodyPr/>
          <a:lstStyle/>
          <a:p>
            <a:pPr marL="40639" indent="0">
              <a:buNone/>
            </a:pPr>
            <a:r>
              <a:rPr lang="en-US" b="0" dirty="0">
                <a:latin typeface="Courier New" panose="02070309020205020404" pitchFamily="49" charset="0"/>
                <a:cs typeface="Courier New" panose="02070309020205020404" pitchFamily="49" charset="0"/>
              </a:rPr>
              <a:t>import </a:t>
            </a:r>
            <a:r>
              <a:rPr lang="en-US" b="0" dirty="0" err="1">
                <a:latin typeface="Courier New" panose="02070309020205020404" pitchFamily="49" charset="0"/>
                <a:cs typeface="Courier New" panose="02070309020205020404" pitchFamily="49" charset="0"/>
              </a:rPr>
              <a:t>sklearn.linear_model</a:t>
            </a:r>
            <a:endParaRPr lang="en-US" b="0" dirty="0">
              <a:latin typeface="Courier New" panose="02070309020205020404" pitchFamily="49" charset="0"/>
              <a:cs typeface="Courier New" panose="02070309020205020404" pitchFamily="49" charset="0"/>
            </a:endParaRPr>
          </a:p>
          <a:p>
            <a:pPr marL="40639" indent="0">
              <a:buNone/>
            </a:pPr>
            <a:r>
              <a:rPr lang="en-US" b="0" dirty="0">
                <a:latin typeface="Courier New" panose="02070309020205020404" pitchFamily="49" charset="0"/>
                <a:cs typeface="Courier New" panose="02070309020205020404" pitchFamily="49" charset="0"/>
              </a:rPr>
              <a:t>import pandas</a:t>
            </a:r>
          </a:p>
          <a:p>
            <a:pPr marL="40639" indent="0">
              <a:buNone/>
            </a:pPr>
            <a:r>
              <a:rPr lang="en-US" b="0" dirty="0">
                <a:latin typeface="Courier New" panose="02070309020205020404" pitchFamily="49" charset="0"/>
                <a:cs typeface="Courier New" panose="02070309020205020404" pitchFamily="49" charset="0"/>
              </a:rPr>
              <a:t>import </a:t>
            </a:r>
            <a:r>
              <a:rPr lang="en-US" b="0" dirty="0" err="1">
                <a:latin typeface="Courier New" panose="02070309020205020404" pitchFamily="49" charset="0"/>
                <a:cs typeface="Courier New" panose="02070309020205020404" pitchFamily="49" charset="0"/>
              </a:rPr>
              <a:t>matplotlib.pyplot</a:t>
            </a:r>
            <a:endParaRPr lang="en-US" b="0" dirty="0">
              <a:latin typeface="Courier New" panose="02070309020205020404" pitchFamily="49" charset="0"/>
              <a:cs typeface="Courier New" panose="02070309020205020404" pitchFamily="49" charset="0"/>
            </a:endParaRPr>
          </a:p>
          <a:p>
            <a:pPr marL="40639" indent="0">
              <a:buNone/>
            </a:pPr>
            <a:r>
              <a:rPr lang="en-US" b="0" dirty="0" err="1">
                <a:latin typeface="Courier New" panose="02070309020205020404" pitchFamily="49" charset="0"/>
                <a:cs typeface="Courier New" panose="02070309020205020404" pitchFamily="49" charset="0"/>
              </a:rPr>
              <a:t>Dataframe</a:t>
            </a:r>
            <a:r>
              <a:rPr lang="en-US" b="0" dirty="0">
                <a:latin typeface="Courier New" panose="02070309020205020404" pitchFamily="49" charset="0"/>
                <a:cs typeface="Courier New" panose="02070309020205020404" pitchFamily="49" charset="0"/>
              </a:rPr>
              <a:t> = </a:t>
            </a:r>
            <a:r>
              <a:rPr lang="en-US" b="0" dirty="0" err="1">
                <a:latin typeface="Courier New" panose="02070309020205020404" pitchFamily="49" charset="0"/>
                <a:cs typeface="Courier New" panose="02070309020205020404" pitchFamily="49" charset="0"/>
              </a:rPr>
              <a:t>pandas.read_csv</a:t>
            </a:r>
            <a:r>
              <a:rPr lang="en-US" b="0" dirty="0">
                <a:latin typeface="Courier New" panose="02070309020205020404" pitchFamily="49" charset="0"/>
                <a:cs typeface="Courier New" panose="02070309020205020404" pitchFamily="49" charset="0"/>
              </a:rPr>
              <a:t>(</a:t>
            </a:r>
            <a:r>
              <a:rPr lang="en-US" b="0" i="1" dirty="0">
                <a:latin typeface="Courier New" panose="02070309020205020404" pitchFamily="49" charset="0"/>
                <a:cs typeface="Courier New" panose="02070309020205020404" pitchFamily="49" charset="0"/>
              </a:rPr>
              <a:t>'somefilename.csv</a:t>
            </a:r>
            <a:r>
              <a:rPr lang="en-US" b="0" dirty="0">
                <a:latin typeface="Courier New" panose="02070309020205020404" pitchFamily="49" charset="0"/>
                <a:cs typeface="Courier New" panose="02070309020205020404" pitchFamily="49" charset="0"/>
              </a:rPr>
              <a:t>')</a:t>
            </a:r>
          </a:p>
          <a:p>
            <a:pPr marL="40639" indent="0">
              <a:buNone/>
            </a:pPr>
            <a:r>
              <a:rPr lang="en-US" dirty="0" err="1">
                <a:latin typeface="Courier New" panose="02070309020205020404" pitchFamily="49" charset="0"/>
                <a:cs typeface="Courier New" panose="02070309020205020404" pitchFamily="49" charset="0"/>
              </a:rPr>
              <a:t>Regressor</a:t>
            </a:r>
            <a:r>
              <a:rPr lang="en-US" b="0" dirty="0">
                <a:latin typeface="Courier New" panose="02070309020205020404" pitchFamily="49" charset="0"/>
                <a:cs typeface="Courier New" panose="02070309020205020404" pitchFamily="49" charset="0"/>
              </a:rPr>
              <a:t> = </a:t>
            </a:r>
            <a:r>
              <a:rPr lang="en-US" b="0" dirty="0" err="1">
                <a:latin typeface="Courier New" panose="02070309020205020404" pitchFamily="49" charset="0"/>
                <a:cs typeface="Courier New" panose="02070309020205020404" pitchFamily="49" charset="0"/>
              </a:rPr>
              <a:t>sklearn.linear_model.TheilSenRegressor</a:t>
            </a:r>
            <a:r>
              <a:rPr lang="en-US" b="0" dirty="0">
                <a:latin typeface="Courier New" panose="02070309020205020404" pitchFamily="49" charset="0"/>
                <a:cs typeface="Courier New" panose="02070309020205020404" pitchFamily="49" charset="0"/>
              </a:rPr>
              <a:t>()</a:t>
            </a:r>
          </a:p>
          <a:p>
            <a:pPr marL="40639" indent="0">
              <a:buNone/>
            </a:pPr>
            <a:r>
              <a:rPr lang="en-US" dirty="0">
                <a:latin typeface="Courier New" panose="02070309020205020404" pitchFamily="49" charset="0"/>
                <a:cs typeface="Courier New" panose="02070309020205020404" pitchFamily="49" charset="0"/>
              </a:rPr>
              <a:t>X</a:t>
            </a:r>
            <a:r>
              <a:rPr lang="en-US" b="0" dirty="0">
                <a:latin typeface="Courier New" panose="02070309020205020404" pitchFamily="49" charset="0"/>
                <a:cs typeface="Courier New" panose="02070309020205020404" pitchFamily="49" charset="0"/>
              </a:rPr>
              <a:t> = </a:t>
            </a:r>
            <a:r>
              <a:rPr lang="en-US" b="0" dirty="0" err="1">
                <a:latin typeface="Courier New" panose="02070309020205020404" pitchFamily="49" charset="0"/>
                <a:cs typeface="Courier New" panose="02070309020205020404" pitchFamily="49" charset="0"/>
              </a:rPr>
              <a:t>Dataframe.loc</a:t>
            </a:r>
            <a:r>
              <a:rPr lang="en-US" b="0" dirty="0">
                <a:latin typeface="Courier New" panose="02070309020205020404" pitchFamily="49" charset="0"/>
                <a:cs typeface="Courier New" panose="02070309020205020404" pitchFamily="49" charset="0"/>
              </a:rPr>
              <a:t>[:,[</a:t>
            </a:r>
            <a:r>
              <a:rPr lang="en-US" b="0" i="1" dirty="0">
                <a:latin typeface="Courier New" panose="02070309020205020404" pitchFamily="49" charset="0"/>
                <a:cs typeface="Courier New" panose="02070309020205020404" pitchFamily="49" charset="0"/>
              </a:rPr>
              <a:t>'</a:t>
            </a:r>
            <a:r>
              <a:rPr lang="en-US" b="0" dirty="0">
                <a:latin typeface="Courier New" panose="02070309020205020404" pitchFamily="49" charset="0"/>
                <a:cs typeface="Courier New" panose="02070309020205020404" pitchFamily="49" charset="0"/>
              </a:rPr>
              <a:t>column_name_x</a:t>
            </a:r>
            <a:r>
              <a:rPr lang="en-US" b="0" i="1" dirty="0">
                <a:latin typeface="Courier New" panose="02070309020205020404" pitchFamily="49" charset="0"/>
                <a:cs typeface="Courier New" panose="02070309020205020404" pitchFamily="49" charset="0"/>
              </a:rPr>
              <a:t>'</a:t>
            </a:r>
            <a:r>
              <a:rPr lang="en-US" b="0" dirty="0">
                <a:latin typeface="Courier New" panose="02070309020205020404" pitchFamily="49" charset="0"/>
                <a:cs typeface="Courier New" panose="02070309020205020404" pitchFamily="49" charset="0"/>
              </a:rPr>
              <a:t>:</a:t>
            </a:r>
            <a:r>
              <a:rPr lang="en-US" b="0" i="1" dirty="0">
                <a:latin typeface="Courier New" panose="02070309020205020404" pitchFamily="49" charset="0"/>
                <a:cs typeface="Courier New" panose="02070309020205020404" pitchFamily="49" charset="0"/>
              </a:rPr>
              <a:t>'</a:t>
            </a:r>
            <a:r>
              <a:rPr lang="en-US" b="0" dirty="0" err="1">
                <a:latin typeface="Courier New" panose="02070309020205020404" pitchFamily="49" charset="0"/>
                <a:cs typeface="Courier New" panose="02070309020205020404" pitchFamily="49" charset="0"/>
              </a:rPr>
              <a:t>column_name_x</a:t>
            </a:r>
            <a:r>
              <a:rPr lang="en-US" b="0" i="1" dirty="0">
                <a:latin typeface="Courier New" panose="02070309020205020404" pitchFamily="49" charset="0"/>
                <a:cs typeface="Courier New" panose="02070309020205020404" pitchFamily="49" charset="0"/>
              </a:rPr>
              <a:t>'</a:t>
            </a:r>
            <a:r>
              <a:rPr lang="en-US" b="0" dirty="0">
                <a:latin typeface="Courier New" panose="02070309020205020404" pitchFamily="49" charset="0"/>
                <a:cs typeface="Courier New" panose="02070309020205020404" pitchFamily="49" charset="0"/>
              </a:rPr>
              <a:t>]]</a:t>
            </a:r>
          </a:p>
          <a:p>
            <a:pPr marL="40639" indent="0">
              <a:buNone/>
            </a:pPr>
            <a:r>
              <a:rPr lang="en-US" dirty="0">
                <a:latin typeface="Courier New" panose="02070309020205020404" pitchFamily="49" charset="0"/>
                <a:cs typeface="Courier New" panose="02070309020205020404" pitchFamily="49" charset="0"/>
              </a:rPr>
              <a:t>y</a:t>
            </a:r>
            <a:r>
              <a:rPr lang="en-US" b="0" dirty="0">
                <a:latin typeface="Courier New" panose="02070309020205020404" pitchFamily="49" charset="0"/>
                <a:cs typeface="Courier New" panose="02070309020205020404" pitchFamily="49" charset="0"/>
              </a:rPr>
              <a:t> = </a:t>
            </a:r>
            <a:r>
              <a:rPr lang="en-US" b="0" dirty="0" err="1">
                <a:latin typeface="Courier New" panose="02070309020205020404" pitchFamily="49" charset="0"/>
                <a:cs typeface="Courier New" panose="02070309020205020404" pitchFamily="49" charset="0"/>
              </a:rPr>
              <a:t>Dataframe.column_name_y</a:t>
            </a:r>
            <a:endParaRPr lang="en-US" b="0" dirty="0">
              <a:latin typeface="Courier New" panose="02070309020205020404" pitchFamily="49" charset="0"/>
              <a:cs typeface="Courier New" panose="02070309020205020404" pitchFamily="49" charset="0"/>
            </a:endParaRPr>
          </a:p>
          <a:p>
            <a:pPr marL="40639" indent="0">
              <a:buNone/>
            </a:pPr>
            <a:r>
              <a:rPr lang="en-US" dirty="0" err="1">
                <a:latin typeface="Courier New" panose="02070309020205020404" pitchFamily="49" charset="0"/>
                <a:cs typeface="Courier New" panose="02070309020205020404" pitchFamily="49" charset="0"/>
              </a:rPr>
              <a:t>Regressor</a:t>
            </a:r>
            <a:r>
              <a:rPr lang="en-US" b="0" dirty="0" err="1">
                <a:latin typeface="Courier New" panose="02070309020205020404" pitchFamily="49" charset="0"/>
                <a:cs typeface="Courier New" panose="02070309020205020404" pitchFamily="49" charset="0"/>
              </a:rPr>
              <a:t>.fit</a:t>
            </a:r>
            <a:r>
              <a:rPr lang="en-US" b="0"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a:t>
            </a:r>
            <a:r>
              <a:rPr lang="en-US" b="0" dirty="0" err="1">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y</a:t>
            </a:r>
            <a:r>
              <a:rPr lang="en-US" b="0" dirty="0">
                <a:latin typeface="Courier New" panose="02070309020205020404" pitchFamily="49" charset="0"/>
                <a:cs typeface="Courier New" panose="02070309020205020404" pitchFamily="49" charset="0"/>
              </a:rPr>
              <a:t>)</a:t>
            </a:r>
          </a:p>
          <a:p>
            <a:pPr marL="40639" indent="0">
              <a:buNone/>
            </a:pPr>
            <a:r>
              <a:rPr lang="en-US" b="0" dirty="0">
                <a:latin typeface="Courier New" panose="02070309020205020404" pitchFamily="49" charset="0"/>
                <a:cs typeface="Courier New" panose="02070309020205020404" pitchFamily="49" charset="0"/>
              </a:rPr>
              <a:t>Predictions = </a:t>
            </a:r>
            <a:r>
              <a:rPr lang="en-US" dirty="0" err="1">
                <a:latin typeface="Courier New" panose="02070309020205020404" pitchFamily="49" charset="0"/>
                <a:cs typeface="Courier New" panose="02070309020205020404" pitchFamily="49" charset="0"/>
              </a:rPr>
              <a:t>Regressor</a:t>
            </a:r>
            <a:r>
              <a:rPr lang="en-US" b="0" dirty="0" err="1">
                <a:latin typeface="Courier New" panose="02070309020205020404" pitchFamily="49" charset="0"/>
                <a:cs typeface="Courier New" panose="02070309020205020404" pitchFamily="49" charset="0"/>
              </a:rPr>
              <a:t>.predict</a:t>
            </a:r>
            <a:r>
              <a:rPr lang="en-US" b="0"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X</a:t>
            </a:r>
            <a:r>
              <a:rPr lang="en-US" b="0" dirty="0">
                <a:latin typeface="Courier New" panose="02070309020205020404" pitchFamily="49" charset="0"/>
                <a:cs typeface="Courier New" panose="02070309020205020404" pitchFamily="49" charset="0"/>
              </a:rPr>
              <a:t>)</a:t>
            </a:r>
          </a:p>
          <a:p>
            <a:pPr marL="40639" indent="0">
              <a:buNone/>
            </a:pPr>
            <a:r>
              <a:rPr lang="en-US" b="0" dirty="0" err="1">
                <a:latin typeface="Courier New" panose="02070309020205020404" pitchFamily="49" charset="0"/>
                <a:cs typeface="Courier New" panose="02070309020205020404" pitchFamily="49" charset="0"/>
              </a:rPr>
              <a:t>matplotlib.pyplot.scatter</a:t>
            </a:r>
            <a:r>
              <a:rPr lang="en-US" b="0" dirty="0">
                <a:latin typeface="Courier New" panose="02070309020205020404" pitchFamily="49" charset="0"/>
                <a:cs typeface="Courier New" panose="02070309020205020404" pitchFamily="49" charset="0"/>
              </a:rPr>
              <a:t>(</a:t>
            </a:r>
            <a:r>
              <a:rPr lang="en-US" b="0" dirty="0" err="1">
                <a:latin typeface="Courier New" panose="02070309020205020404" pitchFamily="49" charset="0"/>
                <a:cs typeface="Courier New" panose="02070309020205020404" pitchFamily="49" charset="0"/>
              </a:rPr>
              <a:t>Dataframe.column_name_x</a:t>
            </a:r>
            <a:r>
              <a:rPr lang="en-US" b="0"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y</a:t>
            </a:r>
            <a:r>
              <a:rPr lang="en-US" b="0" dirty="0">
                <a:latin typeface="Courier New" panose="02070309020205020404" pitchFamily="49" charset="0"/>
                <a:cs typeface="Courier New" panose="02070309020205020404" pitchFamily="49" charset="0"/>
              </a:rPr>
              <a:t>)</a:t>
            </a:r>
          </a:p>
          <a:p>
            <a:pPr marL="40639" indent="0">
              <a:buNone/>
            </a:pPr>
            <a:r>
              <a:rPr lang="en-US" b="0" dirty="0" err="1">
                <a:latin typeface="Courier New" panose="02070309020205020404" pitchFamily="49" charset="0"/>
                <a:cs typeface="Courier New" panose="02070309020205020404" pitchFamily="49" charset="0"/>
              </a:rPr>
              <a:t>matplotlib.pyplot.plot</a:t>
            </a:r>
            <a:r>
              <a:rPr lang="en-US" b="0" dirty="0">
                <a:latin typeface="Courier New" panose="02070309020205020404" pitchFamily="49" charset="0"/>
                <a:cs typeface="Courier New" panose="02070309020205020404" pitchFamily="49" charset="0"/>
              </a:rPr>
              <a:t>(</a:t>
            </a:r>
            <a:r>
              <a:rPr lang="en-US" b="0" dirty="0" err="1">
                <a:latin typeface="Courier New" panose="02070309020205020404" pitchFamily="49" charset="0"/>
                <a:cs typeface="Courier New" panose="02070309020205020404" pitchFamily="49" charset="0"/>
              </a:rPr>
              <a:t>Dataframe.column_name_x</a:t>
            </a:r>
            <a:r>
              <a:rPr lang="en-US" b="0" dirty="0">
                <a:latin typeface="Courier New" panose="02070309020205020404" pitchFamily="49" charset="0"/>
                <a:cs typeface="Courier New" panose="02070309020205020404" pitchFamily="49" charset="0"/>
              </a:rPr>
              <a:t>, 								Predictions, </a:t>
            </a:r>
          </a:p>
          <a:p>
            <a:pPr marL="40639" indent="0">
              <a:buNone/>
            </a:pPr>
            <a:r>
              <a:rPr lang="en-US" b="0" dirty="0">
                <a:latin typeface="Courier New" panose="02070309020205020404" pitchFamily="49" charset="0"/>
                <a:cs typeface="Courier New" panose="02070309020205020404" pitchFamily="49" charset="0"/>
              </a:rPr>
              <a:t>						color='blue')</a:t>
            </a:r>
          </a:p>
        </p:txBody>
      </p:sp>
    </p:spTree>
    <p:extLst>
      <p:ext uri="{BB962C8B-B14F-4D97-AF65-F5344CB8AC3E}">
        <p14:creationId xmlns:p14="http://schemas.microsoft.com/office/powerpoint/2010/main" val="423435753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2" name="Shape 15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3" name="Shape 15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ARE THE GOALS OF STATISTICAL LEARNING?</a:t>
            </a:r>
          </a:p>
        </p:txBody>
      </p:sp>
      <p:sp>
        <p:nvSpPr>
          <p:cNvPr id="154" name="Shape 154"/>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1" name="Shape 26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2" name="Shape 26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3" name="Shape 26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4" name="Shape 26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30</a:t>
            </a:fld>
            <a:endParaRPr/>
          </a:p>
        </p:txBody>
      </p:sp>
      <p:sp>
        <p:nvSpPr>
          <p:cNvPr id="265" name="Shape 265"/>
          <p:cNvSpPr>
            <a:spLocks noGrp="1"/>
          </p:cNvSpPr>
          <p:nvPr>
            <p:ph type="title"/>
          </p:nvPr>
        </p:nvSpPr>
        <p:spPr>
          <a:prstGeom prst="rect">
            <a:avLst/>
          </a:prstGeom>
        </p:spPr>
        <p:txBody>
          <a:bodyPr/>
          <a:lstStyle/>
          <a:p>
            <a:r>
              <a:rPr lang="en-US" dirty="0"/>
              <a:t>DATA DEMONSTRATION – ANSCOMBE’S QUARTET</a:t>
            </a:r>
            <a:endParaRPr dirty="0"/>
          </a:p>
        </p:txBody>
      </p:sp>
      <p:sp>
        <p:nvSpPr>
          <p:cNvPr id="266" name="Shape 266"/>
          <p:cNvSpPr/>
          <p:nvPr/>
        </p:nvSpPr>
        <p:spPr>
          <a:xfrm>
            <a:off x="454024" y="1226372"/>
            <a:ext cx="4934597" cy="276161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t>Make sure you visualise your data and check the actual model fit !!!</a:t>
            </a:r>
          </a:p>
          <a:p>
            <a:pPr marL="259715" marR="65828" indent="-219075" algn="l" defTabSz="914400">
              <a:lnSpc>
                <a:spcPts val="2400"/>
              </a:lnSpc>
              <a:spcBef>
                <a:spcPts val="700"/>
              </a:spcBef>
              <a:buClr>
                <a:srgbClr val="000000"/>
              </a:buClr>
              <a:buSzPct val="69000"/>
              <a:buFont typeface="Lucida Grande"/>
              <a:buChar char="‣"/>
              <a:defRPr sz="2000" b="0"/>
            </a:pPr>
            <a:r>
              <a:t>The fitting a model to the four datasets in the table on the right produce the same fit statistics, model coefficients and standard error</a:t>
            </a:r>
          </a:p>
          <a:p>
            <a:pPr marL="259715" marR="65828" indent="-219075" algn="l" defTabSz="914400">
              <a:lnSpc>
                <a:spcPts val="2400"/>
              </a:lnSpc>
              <a:spcBef>
                <a:spcPts val="700"/>
              </a:spcBef>
              <a:buClr>
                <a:srgbClr val="000000"/>
              </a:buClr>
              <a:buSzPct val="69000"/>
              <a:buFont typeface="Lucida Grande"/>
              <a:buChar char="‣"/>
              <a:defRPr sz="2000" b="0"/>
            </a:pPr>
            <a:r>
              <a:t>See anything wrong?</a:t>
            </a:r>
          </a:p>
        </p:txBody>
      </p:sp>
      <p:pic>
        <p:nvPicPr>
          <p:cNvPr id="267" name="pasted-image.png"/>
          <p:cNvPicPr>
            <a:picLocks noChangeAspect="1"/>
          </p:cNvPicPr>
          <p:nvPr/>
        </p:nvPicPr>
        <p:blipFill>
          <a:blip r:embed="rId2">
            <a:extLst/>
          </a:blip>
          <a:stretch>
            <a:fillRect/>
          </a:stretch>
        </p:blipFill>
        <p:spPr>
          <a:xfrm>
            <a:off x="5511911" y="1325562"/>
            <a:ext cx="3595577" cy="3741738"/>
          </a:xfrm>
          <a:prstGeom prst="rect">
            <a:avLst/>
          </a:prstGeom>
          <a:ln w="25400"/>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8" name="Shape 27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9" name="Shape 279"/>
          <p:cNvSpPr>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algn="ctr" defTabSz="914400">
              <a:lnSpc>
                <a:spcPct val="70000"/>
              </a:lnSpc>
              <a:defRPr sz="8800"/>
            </a:lvl1pPr>
          </a:lstStyle>
          <a:p>
            <a:r>
              <a:t>LAB</a:t>
            </a:r>
          </a:p>
        </p:txBody>
      </p:sp>
      <p:sp>
        <p:nvSpPr>
          <p:cNvPr id="280" name="Shape 28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WHAT DO WE DO IF THE DATA ISN’T LINEAR?</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4117953153"/>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8597788" cy="1016266"/>
          </a:xfrm>
        </p:spPr>
        <p:txBody>
          <a:bodyPr/>
          <a:lstStyle/>
          <a:p>
            <a:r>
              <a:rPr lang="en-US" dirty="0"/>
              <a:t>HOCKEY STICK DATA – TWO OR MORE LINEAR SEGMENTS</a:t>
            </a:r>
          </a:p>
        </p:txBody>
      </p:sp>
      <p:sp>
        <p:nvSpPr>
          <p:cNvPr id="3" name="Text Placeholder 2"/>
          <p:cNvSpPr>
            <a:spLocks noGrp="1"/>
          </p:cNvSpPr>
          <p:nvPr>
            <p:ph type="body" idx="1"/>
          </p:nvPr>
        </p:nvSpPr>
        <p:spPr>
          <a:xfrm>
            <a:off x="468153" y="983297"/>
            <a:ext cx="3613193" cy="4030980"/>
          </a:xfrm>
        </p:spPr>
        <p:txBody>
          <a:bodyPr/>
          <a:lstStyle/>
          <a:p>
            <a:r>
              <a:rPr lang="en-US" dirty="0"/>
              <a:t>Cluster the data, then </a:t>
            </a:r>
            <a:r>
              <a:rPr lang="en-US" dirty="0" err="1"/>
              <a:t>analyse</a:t>
            </a:r>
            <a:r>
              <a:rPr lang="en-US" dirty="0"/>
              <a:t> each cluster</a:t>
            </a:r>
          </a:p>
          <a:p>
            <a:r>
              <a:rPr lang="en-US" dirty="0"/>
              <a:t>Study the inflection point – it will be important!</a:t>
            </a:r>
          </a:p>
        </p:txBody>
      </p:sp>
      <p:pic>
        <p:nvPicPr>
          <p:cNvPr id="4" name="Picture 3"/>
          <p:cNvPicPr>
            <a:picLocks noChangeAspect="1"/>
          </p:cNvPicPr>
          <p:nvPr/>
        </p:nvPicPr>
        <p:blipFill>
          <a:blip r:embed="rId2"/>
          <a:stretch>
            <a:fillRect/>
          </a:stretch>
        </p:blipFill>
        <p:spPr>
          <a:xfrm>
            <a:off x="3945673" y="1242431"/>
            <a:ext cx="3724275" cy="2438400"/>
          </a:xfrm>
          <a:prstGeom prst="rect">
            <a:avLst/>
          </a:prstGeom>
        </p:spPr>
      </p:pic>
    </p:spTree>
    <p:extLst>
      <p:ext uri="{BB962C8B-B14F-4D97-AF65-F5344CB8AC3E}">
        <p14:creationId xmlns:p14="http://schemas.microsoft.com/office/powerpoint/2010/main" val="211648638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542549"/>
          </a:xfrm>
        </p:spPr>
        <p:txBody>
          <a:bodyPr/>
          <a:lstStyle/>
          <a:p>
            <a:r>
              <a:rPr lang="en-US" dirty="0"/>
              <a:t>SATURATION: THE EFFECT GETS WEAKER</a:t>
            </a:r>
          </a:p>
        </p:txBody>
      </p:sp>
      <p:sp>
        <p:nvSpPr>
          <p:cNvPr id="3" name="Text Placeholder 2"/>
          <p:cNvSpPr>
            <a:spLocks noGrp="1"/>
          </p:cNvSpPr>
          <p:nvPr>
            <p:ph type="body" idx="1"/>
          </p:nvPr>
        </p:nvSpPr>
        <p:spPr>
          <a:xfrm>
            <a:off x="5009336" y="1090359"/>
            <a:ext cx="3089086" cy="655932"/>
          </a:xfrm>
        </p:spPr>
        <p:txBody>
          <a:bodyPr/>
          <a:lstStyle/>
          <a:p>
            <a:r>
              <a:rPr lang="en-US" dirty="0"/>
              <a:t>Try regressing against the log of X</a:t>
            </a:r>
          </a:p>
        </p:txBody>
      </p:sp>
      <p:pic>
        <p:nvPicPr>
          <p:cNvPr id="4" name="Picture 3"/>
          <p:cNvPicPr>
            <a:picLocks noChangeAspect="1"/>
          </p:cNvPicPr>
          <p:nvPr/>
        </p:nvPicPr>
        <p:blipFill>
          <a:blip r:embed="rId2"/>
          <a:stretch>
            <a:fillRect/>
          </a:stretch>
        </p:blipFill>
        <p:spPr>
          <a:xfrm>
            <a:off x="468153" y="1799063"/>
            <a:ext cx="3448050" cy="2438400"/>
          </a:xfrm>
          <a:prstGeom prst="rect">
            <a:avLst/>
          </a:prstGeom>
          <a:solidFill>
            <a:srgbClr val="FFFFFF"/>
          </a:solidFill>
        </p:spPr>
      </p:pic>
      <p:pic>
        <p:nvPicPr>
          <p:cNvPr id="5" name="Picture 4"/>
          <p:cNvPicPr>
            <a:picLocks noChangeAspect="1"/>
          </p:cNvPicPr>
          <p:nvPr/>
        </p:nvPicPr>
        <p:blipFill>
          <a:blip r:embed="rId3"/>
          <a:stretch>
            <a:fillRect/>
          </a:stretch>
        </p:blipFill>
        <p:spPr>
          <a:xfrm>
            <a:off x="5009336" y="1788906"/>
            <a:ext cx="3448050" cy="2438400"/>
          </a:xfrm>
          <a:prstGeom prst="rect">
            <a:avLst/>
          </a:prstGeom>
        </p:spPr>
      </p:pic>
      <p:sp>
        <p:nvSpPr>
          <p:cNvPr id="6" name="Rectangle 5"/>
          <p:cNvSpPr/>
          <p:nvPr/>
        </p:nvSpPr>
        <p:spPr>
          <a:xfrm>
            <a:off x="329385" y="4269921"/>
            <a:ext cx="8747707" cy="830997"/>
          </a:xfrm>
          <a:prstGeom prst="rect">
            <a:avLst/>
          </a:prstGeom>
        </p:spPr>
        <p:txBody>
          <a:bodyPr wrap="square">
            <a:spAutoFit/>
          </a:bodyPr>
          <a:lstStyle/>
          <a:p>
            <a:pPr algn="l"/>
            <a:r>
              <a:rPr lang="en-US" sz="2400" b="0" dirty="0">
                <a:solidFill>
                  <a:prstClr val="black"/>
                </a:solidFill>
                <a:latin typeface="Courier New" panose="02070309020205020404" pitchFamily="49" charset="0"/>
                <a:cs typeface="Courier New" panose="02070309020205020404" pitchFamily="49" charset="0"/>
              </a:rPr>
              <a:t>import math</a:t>
            </a:r>
          </a:p>
          <a:p>
            <a:pPr algn="l"/>
            <a:r>
              <a:rPr lang="en-US" sz="2400" b="0" dirty="0" err="1">
                <a:solidFill>
                  <a:prstClr val="black"/>
                </a:solidFill>
                <a:latin typeface="Courier New" panose="02070309020205020404" pitchFamily="49" charset="0"/>
                <a:cs typeface="Courier New" panose="02070309020205020404" pitchFamily="49" charset="0"/>
              </a:rPr>
              <a:t>new_column</a:t>
            </a:r>
            <a:r>
              <a:rPr lang="en-US" sz="2400" b="0" dirty="0">
                <a:solidFill>
                  <a:prstClr val="black"/>
                </a:solidFill>
                <a:latin typeface="Courier New" panose="02070309020205020404" pitchFamily="49" charset="0"/>
                <a:cs typeface="Courier New" panose="02070309020205020404" pitchFamily="49" charset="0"/>
              </a:rPr>
              <a:t> = </a:t>
            </a:r>
            <a:r>
              <a:rPr lang="en-US" sz="2400" b="0" dirty="0" err="1">
                <a:solidFill>
                  <a:prstClr val="black"/>
                </a:solidFill>
                <a:latin typeface="Courier New" panose="02070309020205020404" pitchFamily="49" charset="0"/>
                <a:cs typeface="Courier New" panose="02070309020205020404" pitchFamily="49" charset="0"/>
              </a:rPr>
              <a:t>dataframe.columnX.map</a:t>
            </a:r>
            <a:r>
              <a:rPr lang="en-US" sz="2400" b="0" dirty="0">
                <a:solidFill>
                  <a:prstClr val="black"/>
                </a:solidFill>
                <a:latin typeface="Courier New" panose="02070309020205020404" pitchFamily="49" charset="0"/>
                <a:cs typeface="Courier New" panose="02070309020205020404" pitchFamily="49" charset="0"/>
              </a:rPr>
              <a:t>(math.log)</a:t>
            </a:r>
            <a:endParaRPr lang="en-US" b="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9587767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pasted-image.png"/>
          <p:cNvPicPr>
            <a:picLocks noChangeAspect="1"/>
          </p:cNvPicPr>
          <p:nvPr/>
        </p:nvPicPr>
        <p:blipFill>
          <a:blip r:embed="rId2">
            <a:extLst/>
          </a:blip>
          <a:stretch>
            <a:fillRect/>
          </a:stretch>
        </p:blipFill>
        <p:spPr>
          <a:xfrm>
            <a:off x="1171767" y="0"/>
            <a:ext cx="7019541" cy="5257800"/>
          </a:xfrm>
          <a:prstGeom prst="rect">
            <a:avLst/>
          </a:prstGeom>
          <a:ln w="25400"/>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14" name="Shape 31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15" name="Shape 315"/>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endParaRPr/>
          </a:p>
          <a:p>
            <a:pPr marL="27728" marR="27728">
              <a:lnSpc>
                <a:spcPct val="120000"/>
              </a:lnSpc>
              <a:defRPr sz="1800"/>
            </a:pPr>
            <a:r>
              <a:rPr sz="1900"/>
              <a:t>Homework/Course Project</a:t>
            </a:r>
          </a:p>
          <a:p>
            <a:pPr marL="207115" marR="27728" indent="-138747">
              <a:lnSpc>
                <a:spcPct val="120000"/>
              </a:lnSpc>
              <a:buSzPct val="69000"/>
              <a:buFont typeface="Lucida Grande"/>
              <a:defRPr sz="1800"/>
            </a:pPr>
            <a:r>
              <a:rPr sz="1900"/>
              <a:t>How’s it going ?</a:t>
            </a:r>
          </a:p>
        </p:txBody>
      </p:sp>
      <p:sp>
        <p:nvSpPr>
          <p:cNvPr id="316" name="Shape 316"/>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7" name="Shape 1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8" name="Shape 1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9" name="Shape 1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160" name="pasted-image.png"/>
          <p:cNvPicPr>
            <a:picLocks noChangeAspect="1"/>
          </p:cNvPicPr>
          <p:nvPr/>
        </p:nvPicPr>
        <p:blipFill>
          <a:blip r:embed="rId2">
            <a:extLst/>
          </a:blip>
          <a:stretch>
            <a:fillRect/>
          </a:stretch>
        </p:blipFill>
        <p:spPr>
          <a:xfrm>
            <a:off x="464964" y="0"/>
            <a:ext cx="8433147" cy="5257800"/>
          </a:xfrm>
          <a:prstGeom prst="rect">
            <a:avLst/>
          </a:prstGeom>
          <a:ln w="25400"/>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7" name="Shape 18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8" name="Shape 18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9" name="Shape 18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0" name="Shape 190"/>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
        <p:nvSpPr>
          <p:cNvPr id="191" name="Shape 191"/>
          <p:cNvSpPr>
            <a:spLocks noGrp="1"/>
          </p:cNvSpPr>
          <p:nvPr>
            <p:ph type="title"/>
          </p:nvPr>
        </p:nvSpPr>
        <p:spPr>
          <a:prstGeom prst="rect">
            <a:avLst/>
          </a:prstGeom>
        </p:spPr>
        <p:txBody>
          <a:bodyPr/>
          <a:lstStyle/>
          <a:p>
            <a:r>
              <a:t>UNSUPERVISED LEARNING</a:t>
            </a:r>
          </a:p>
        </p:txBody>
      </p:sp>
      <p:sp>
        <p:nvSpPr>
          <p:cNvPr id="192" name="Shape 192"/>
          <p:cNvSpPr/>
          <p:nvPr/>
        </p:nvSpPr>
        <p:spPr>
          <a:xfrm>
            <a:off x="454024" y="1429572"/>
            <a:ext cx="8455027" cy="251350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R="65828" algn="l" defTabSz="914400">
              <a:lnSpc>
                <a:spcPts val="2400"/>
              </a:lnSpc>
              <a:spcBef>
                <a:spcPts val="700"/>
              </a:spcBef>
              <a:defRPr sz="2000" b="0"/>
            </a:pPr>
            <a:r>
              <a:rPr dirty="0"/>
              <a:t>We want to find some underlying structure or patterns in the data but in this case we don’t have any labeled data.</a:t>
            </a:r>
          </a:p>
          <a:p>
            <a:pPr marR="65828" algn="l" defTabSz="914400">
              <a:lnSpc>
                <a:spcPts val="2400"/>
              </a:lnSpc>
              <a:spcBef>
                <a:spcPts val="700"/>
              </a:spcBef>
              <a:defRPr sz="2000" b="0"/>
            </a:pPr>
            <a:endParaRPr dirty="0"/>
          </a:p>
          <a:p>
            <a:pPr marR="65828" algn="l" defTabSz="914400">
              <a:lnSpc>
                <a:spcPts val="2400"/>
              </a:lnSpc>
              <a:spcBef>
                <a:spcPts val="700"/>
              </a:spcBef>
              <a:defRPr sz="2000" b="0"/>
            </a:pPr>
            <a:r>
              <a:rPr dirty="0"/>
              <a:t>So for example, if we have a large group of customers but would like to separate them into groups (or clusters) to better target them.</a:t>
            </a:r>
            <a:endParaRPr lang="en-US" dirty="0"/>
          </a:p>
          <a:p>
            <a:pPr marR="65828" algn="l" defTabSz="914400">
              <a:lnSpc>
                <a:spcPts val="2400"/>
              </a:lnSpc>
              <a:spcBef>
                <a:spcPts val="700"/>
              </a:spcBef>
              <a:defRPr sz="2000" b="0"/>
            </a:pPr>
            <a:endParaRPr lang="en-US" dirty="0"/>
          </a:p>
          <a:p>
            <a:pPr marR="65828" algn="l" defTabSz="914400">
              <a:lnSpc>
                <a:spcPts val="2400"/>
              </a:lnSpc>
              <a:spcBef>
                <a:spcPts val="700"/>
              </a:spcBef>
              <a:defRPr sz="2000" b="0"/>
            </a:pPr>
            <a:r>
              <a:rPr lang="en-US" dirty="0"/>
              <a:t>We’ll cover this later</a:t>
            </a:r>
            <a:endParaRPr dirty="0"/>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4" name="Shape 1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5" name="Shape 1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6" name="Shape 166"/>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
        <p:nvSpPr>
          <p:cNvPr id="167" name="Shape 167"/>
          <p:cNvSpPr>
            <a:spLocks noGrp="1"/>
          </p:cNvSpPr>
          <p:nvPr>
            <p:ph type="title"/>
          </p:nvPr>
        </p:nvSpPr>
        <p:spPr>
          <a:prstGeom prst="rect">
            <a:avLst/>
          </a:prstGeom>
        </p:spPr>
        <p:txBody>
          <a:bodyPr/>
          <a:lstStyle/>
          <a:p>
            <a:r>
              <a:t>SUPERVISED LEARNING</a:t>
            </a:r>
          </a:p>
        </p:txBody>
      </p:sp>
      <p:sp>
        <p:nvSpPr>
          <p:cNvPr id="168" name="Shape 168"/>
          <p:cNvSpPr/>
          <p:nvPr/>
        </p:nvSpPr>
        <p:spPr>
          <a:xfrm>
            <a:off x="454024" y="1429572"/>
            <a:ext cx="8455027" cy="294576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R="65828" algn="l" defTabSz="914400">
              <a:lnSpc>
                <a:spcPts val="2400"/>
              </a:lnSpc>
              <a:spcBef>
                <a:spcPts val="700"/>
              </a:spcBef>
              <a:defRPr sz="2000" b="0"/>
            </a:pPr>
            <a:r>
              <a:t>We want to predict some value, let’s call it </a:t>
            </a:r>
            <a:r>
              <a:rPr b="1"/>
              <a:t>y</a:t>
            </a:r>
            <a:r>
              <a:t>, based on some observed data we have, let’s call that x.</a:t>
            </a:r>
          </a:p>
          <a:p>
            <a:pPr marR="65828" algn="l" defTabSz="914400">
              <a:lnSpc>
                <a:spcPts val="2400"/>
              </a:lnSpc>
              <a:spcBef>
                <a:spcPts val="700"/>
              </a:spcBef>
              <a:defRPr sz="2000" b="0"/>
            </a:pPr>
            <a:endParaRPr/>
          </a:p>
          <a:p>
            <a:pPr marR="65828" algn="l" defTabSz="914400">
              <a:lnSpc>
                <a:spcPts val="2400"/>
              </a:lnSpc>
              <a:spcBef>
                <a:spcPts val="700"/>
              </a:spcBef>
              <a:defRPr sz="2000" b="0"/>
            </a:pPr>
            <a:r>
              <a:t>We will use statistical learning to estimate a function that approximates y based on the input, x.</a:t>
            </a:r>
          </a:p>
          <a:p>
            <a:pPr marR="65828" algn="l" defTabSz="914400">
              <a:lnSpc>
                <a:spcPts val="2400"/>
              </a:lnSpc>
              <a:spcBef>
                <a:spcPts val="700"/>
              </a:spcBef>
              <a:defRPr sz="2000" b="0"/>
            </a:pPr>
            <a:endParaRPr/>
          </a:p>
          <a:p>
            <a:pPr marR="65828" algn="l" defTabSz="914400">
              <a:lnSpc>
                <a:spcPts val="2400"/>
              </a:lnSpc>
              <a:spcBef>
                <a:spcPts val="700"/>
              </a:spcBef>
              <a:defRPr sz="2000" b="0"/>
            </a:pPr>
            <a:r>
              <a:t>y is also called; label, dependent variable, target</a:t>
            </a:r>
          </a:p>
          <a:p>
            <a:pPr marR="65828" algn="l" defTabSz="914400">
              <a:lnSpc>
                <a:spcPts val="2400"/>
              </a:lnSpc>
              <a:spcBef>
                <a:spcPts val="700"/>
              </a:spcBef>
              <a:defRPr sz="2000" b="0"/>
            </a:pPr>
            <a:r>
              <a:t>x is also called; predictor, independent variable, features</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1" name="Shape 1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2" name="Shape 17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3" name="Shape 17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4" name="Shape 174"/>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
        <p:nvSpPr>
          <p:cNvPr id="175" name="Shape 175"/>
          <p:cNvSpPr>
            <a:spLocks noGrp="1"/>
          </p:cNvSpPr>
          <p:nvPr>
            <p:ph type="title"/>
          </p:nvPr>
        </p:nvSpPr>
        <p:spPr>
          <a:prstGeom prst="rect">
            <a:avLst/>
          </a:prstGeom>
        </p:spPr>
        <p:txBody>
          <a:bodyPr/>
          <a:lstStyle/>
          <a:p>
            <a:r>
              <a:t>SUPERVISED LEARNING - EXAMPLE</a:t>
            </a:r>
          </a:p>
        </p:txBody>
      </p:sp>
      <p:sp>
        <p:nvSpPr>
          <p:cNvPr id="176" name="Shape 176"/>
          <p:cNvSpPr/>
          <p:nvPr/>
        </p:nvSpPr>
        <p:spPr>
          <a:xfrm>
            <a:off x="454024" y="1429572"/>
            <a:ext cx="8455027" cy="276161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R="65828" algn="l" defTabSz="914400">
              <a:lnSpc>
                <a:spcPts val="2400"/>
              </a:lnSpc>
              <a:spcBef>
                <a:spcPts val="700"/>
              </a:spcBef>
              <a:defRPr sz="2000" b="0"/>
            </a:pPr>
            <a:r>
              <a:t>We want to predict the price of a house, let’s call it y, based on some observed data we have about the area, number of bedrooms, size of the house, and if it has a pool or not. </a:t>
            </a:r>
          </a:p>
          <a:p>
            <a:pPr marR="65828" algn="l" defTabSz="914400">
              <a:lnSpc>
                <a:spcPts val="2400"/>
              </a:lnSpc>
              <a:spcBef>
                <a:spcPts val="700"/>
              </a:spcBef>
              <a:defRPr sz="2000" b="0"/>
            </a:pPr>
            <a:r>
              <a:t>The area, number of bedrooms, size of the house, and if it has a pool or not would be our x variables (sometimes you might see this denoted as X)</a:t>
            </a:r>
          </a:p>
          <a:p>
            <a:pPr marR="65828" algn="l" defTabSz="914400">
              <a:lnSpc>
                <a:spcPts val="2400"/>
              </a:lnSpc>
              <a:spcBef>
                <a:spcPts val="700"/>
              </a:spcBef>
              <a:defRPr sz="2000" b="0"/>
            </a:pPr>
            <a:endParaRPr/>
          </a:p>
          <a:p>
            <a:pPr marR="65828" algn="l" defTabSz="914400">
              <a:lnSpc>
                <a:spcPts val="2400"/>
              </a:lnSpc>
              <a:spcBef>
                <a:spcPts val="700"/>
              </a:spcBef>
              <a:defRPr sz="2000" b="0"/>
            </a:pPr>
            <a:r>
              <a:t>What we want is y = f(X), a way to describe the house price based on observed data</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9" name="Shape 17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0" name="Shape 18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1" name="Shape 18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2" name="Shape 182"/>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
        <p:nvSpPr>
          <p:cNvPr id="183" name="Shape 183"/>
          <p:cNvSpPr>
            <a:spLocks noGrp="1"/>
          </p:cNvSpPr>
          <p:nvPr>
            <p:ph type="title"/>
          </p:nvPr>
        </p:nvSpPr>
        <p:spPr>
          <a:prstGeom prst="rect">
            <a:avLst/>
          </a:prstGeom>
        </p:spPr>
        <p:txBody>
          <a:bodyPr/>
          <a:lstStyle/>
          <a:p>
            <a:r>
              <a:t>SUPERVISED LEARNING - REGRESSION &amp; CLASSIFICATION</a:t>
            </a:r>
          </a:p>
        </p:txBody>
      </p:sp>
      <p:sp>
        <p:nvSpPr>
          <p:cNvPr id="184" name="Shape 184"/>
          <p:cNvSpPr/>
          <p:nvPr/>
        </p:nvSpPr>
        <p:spPr>
          <a:xfrm>
            <a:off x="454024" y="1429572"/>
            <a:ext cx="8455027" cy="162865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R="65828" algn="l" defTabSz="914400">
              <a:lnSpc>
                <a:spcPts val="2400"/>
              </a:lnSpc>
              <a:spcBef>
                <a:spcPts val="700"/>
              </a:spcBef>
              <a:defRPr sz="2000" b="0"/>
            </a:pPr>
            <a:r>
              <a:rPr dirty="0"/>
              <a:t>If the y variable is numeric then we have a regression problem - we are trying to predict a continuous number</a:t>
            </a:r>
          </a:p>
          <a:p>
            <a:pPr marR="65828" algn="l" defTabSz="914400">
              <a:lnSpc>
                <a:spcPts val="2400"/>
              </a:lnSpc>
              <a:spcBef>
                <a:spcPts val="700"/>
              </a:spcBef>
              <a:defRPr sz="2000" b="0"/>
            </a:pPr>
            <a:r>
              <a:rPr dirty="0"/>
              <a:t>If the y variable is a category (for example trying to predict a type of flower) the we have a classification problem - we are trying to classify what group that y belongs to.</a:t>
            </a:r>
          </a:p>
        </p:txBody>
      </p:sp>
      <p:graphicFrame>
        <p:nvGraphicFramePr>
          <p:cNvPr id="2" name="Table 1"/>
          <p:cNvGraphicFramePr>
            <a:graphicFrameLocks noGrp="1"/>
          </p:cNvGraphicFramePr>
          <p:nvPr>
            <p:extLst>
              <p:ext uri="{D42A27DB-BD31-4B8C-83A1-F6EECF244321}">
                <p14:modId xmlns:p14="http://schemas.microsoft.com/office/powerpoint/2010/main" val="2797343994"/>
              </p:ext>
            </p:extLst>
          </p:nvPr>
        </p:nvGraphicFramePr>
        <p:xfrm>
          <a:off x="469830" y="3267803"/>
          <a:ext cx="8439220" cy="1823720"/>
        </p:xfrm>
        <a:graphic>
          <a:graphicData uri="http://schemas.openxmlformats.org/drawingml/2006/table">
            <a:tbl>
              <a:tblPr firstRow="1" firstCol="1" bandRow="1">
                <a:tableStyleId>{E269D01E-BC32-4049-B463-5C60D7B0CCD2}</a:tableStyleId>
              </a:tblPr>
              <a:tblGrid>
                <a:gridCol w="2383910">
                  <a:extLst>
                    <a:ext uri="{9D8B030D-6E8A-4147-A177-3AD203B41FA5}">
                      <a16:colId xmlns:a16="http://schemas.microsoft.com/office/drawing/2014/main" val="1572238227"/>
                    </a:ext>
                  </a:extLst>
                </a:gridCol>
                <a:gridCol w="2383910">
                  <a:extLst>
                    <a:ext uri="{9D8B030D-6E8A-4147-A177-3AD203B41FA5}">
                      <a16:colId xmlns:a16="http://schemas.microsoft.com/office/drawing/2014/main" val="2529240668"/>
                    </a:ext>
                  </a:extLst>
                </a:gridCol>
                <a:gridCol w="3671400">
                  <a:extLst>
                    <a:ext uri="{9D8B030D-6E8A-4147-A177-3AD203B41FA5}">
                      <a16:colId xmlns:a16="http://schemas.microsoft.com/office/drawing/2014/main" val="4029128029"/>
                    </a:ext>
                  </a:extLst>
                </a:gridCol>
              </a:tblGrid>
              <a:tr h="741680">
                <a:tc>
                  <a:txBody>
                    <a:bodyPr/>
                    <a:lstStyle/>
                    <a:p>
                      <a:pPr algn="r"/>
                      <a:r>
                        <a:rPr lang="en-US" sz="1800" dirty="0"/>
                        <a:t>We want</a:t>
                      </a:r>
                      <a:endParaRPr lang="en-US" sz="1800" b="0" dirty="0"/>
                    </a:p>
                    <a:p>
                      <a:pPr algn="l"/>
                      <a:r>
                        <a:rPr lang="en-US" sz="1800" dirty="0"/>
                        <a:t>We have</a:t>
                      </a:r>
                      <a:endParaRPr lang="en-US" sz="1800" b="0" dirty="0"/>
                    </a:p>
                  </a:txBody>
                  <a:tcPr/>
                </a:tc>
                <a:tc>
                  <a:txBody>
                    <a:bodyPr/>
                    <a:lstStyle/>
                    <a:p>
                      <a:r>
                        <a:rPr lang="en-US" dirty="0"/>
                        <a:t>A number</a:t>
                      </a:r>
                    </a:p>
                  </a:txBody>
                  <a:tcPr/>
                </a:tc>
                <a:tc>
                  <a:txBody>
                    <a:bodyPr/>
                    <a:lstStyle/>
                    <a:p>
                      <a:r>
                        <a:rPr lang="en-US" dirty="0"/>
                        <a:t>A category</a:t>
                      </a:r>
                    </a:p>
                  </a:txBody>
                  <a:tcPr/>
                </a:tc>
                <a:extLst>
                  <a:ext uri="{0D108BD9-81ED-4DB2-BD59-A6C34878D82A}">
                    <a16:rowId xmlns:a16="http://schemas.microsoft.com/office/drawing/2014/main" val="2847088716"/>
                  </a:ext>
                </a:extLst>
              </a:tr>
              <a:tr h="370840">
                <a:tc>
                  <a:txBody>
                    <a:bodyPr/>
                    <a:lstStyle/>
                    <a:p>
                      <a:r>
                        <a:rPr lang="en-US" dirty="0"/>
                        <a:t>Numbers</a:t>
                      </a:r>
                    </a:p>
                  </a:txBody>
                  <a:tcPr/>
                </a:tc>
                <a:tc>
                  <a:txBody>
                    <a:bodyPr/>
                    <a:lstStyle/>
                    <a:p>
                      <a:r>
                        <a:rPr lang="en-US" sz="1800" dirty="0"/>
                        <a:t>Linear</a:t>
                      </a:r>
                      <a:r>
                        <a:rPr lang="en-US" sz="1800" baseline="0" dirty="0"/>
                        <a:t> regression</a:t>
                      </a:r>
                      <a:endParaRPr lang="en-US" sz="1800" b="0" dirty="0"/>
                    </a:p>
                  </a:txBody>
                  <a:tcPr/>
                </a:tc>
                <a:tc>
                  <a:txBody>
                    <a:bodyPr/>
                    <a:lstStyle/>
                    <a:p>
                      <a:pPr algn="l"/>
                      <a:r>
                        <a:rPr lang="en-US" sz="1800" dirty="0"/>
                        <a:t>Logistic regression; decision</a:t>
                      </a:r>
                      <a:r>
                        <a:rPr lang="en-US" sz="1800" baseline="0" dirty="0"/>
                        <a:t> tree; </a:t>
                      </a:r>
                      <a:r>
                        <a:rPr lang="en-US" sz="1800" baseline="0" dirty="0" err="1"/>
                        <a:t>svm</a:t>
                      </a:r>
                      <a:endParaRPr lang="en-US" sz="1800" b="0" dirty="0"/>
                    </a:p>
                  </a:txBody>
                  <a:tcPr/>
                </a:tc>
                <a:extLst>
                  <a:ext uri="{0D108BD9-81ED-4DB2-BD59-A6C34878D82A}">
                    <a16:rowId xmlns:a16="http://schemas.microsoft.com/office/drawing/2014/main" val="333482877"/>
                  </a:ext>
                </a:extLst>
              </a:tr>
              <a:tr h="370840">
                <a:tc>
                  <a:txBody>
                    <a:bodyPr/>
                    <a:lstStyle/>
                    <a:p>
                      <a:r>
                        <a:rPr lang="en-US" dirty="0"/>
                        <a:t>Categories</a:t>
                      </a:r>
                    </a:p>
                  </a:txBody>
                  <a:tcPr/>
                </a:tc>
                <a:tc>
                  <a:txBody>
                    <a:bodyPr/>
                    <a:lstStyle/>
                    <a:p>
                      <a:r>
                        <a:rPr lang="en-US" sz="1800" dirty="0"/>
                        <a:t>Mean differences</a:t>
                      </a:r>
                      <a:endParaRPr lang="en-US" sz="1800" b="0" dirty="0"/>
                    </a:p>
                  </a:txBody>
                  <a:tcPr/>
                </a:tc>
                <a:tc>
                  <a:txBody>
                    <a:bodyPr/>
                    <a:lstStyle/>
                    <a:p>
                      <a:r>
                        <a:rPr lang="en-US" sz="1800" dirty="0"/>
                        <a:t>Bayes</a:t>
                      </a:r>
                      <a:endParaRPr lang="en-US" sz="1800" b="0" dirty="0"/>
                    </a:p>
                  </a:txBody>
                  <a:tcPr/>
                </a:tc>
                <a:extLst>
                  <a:ext uri="{0D108BD9-81ED-4DB2-BD59-A6C34878D82A}">
                    <a16:rowId xmlns:a16="http://schemas.microsoft.com/office/drawing/2014/main" val="4192348456"/>
                  </a:ext>
                </a:extLst>
              </a:tr>
            </a:tbl>
          </a:graphicData>
        </a:graphic>
      </p:graphicFrame>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5" name="Shape 19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6" name="Shape 19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IS LINEAR REGRESSION?</a:t>
            </a:r>
          </a:p>
        </p:txBody>
      </p:sp>
      <p:sp>
        <p:nvSpPr>
          <p:cNvPr id="197" name="Shape 197"/>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5602</TotalTime>
  <Words>1166</Words>
  <Application>Microsoft Office PowerPoint</Application>
  <PresentationFormat>Custom</PresentationFormat>
  <Paragraphs>210</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Courier New</vt:lpstr>
      <vt:lpstr>Gill Sans</vt:lpstr>
      <vt:lpstr>Helvetica</vt:lpstr>
      <vt:lpstr>Lucida Grande</vt:lpstr>
      <vt:lpstr>Trebuchet MS</vt:lpstr>
      <vt:lpstr>White</vt:lpstr>
      <vt:lpstr>DATA SCIENCE 10 WEEK PART TIME COURSE  Week 2 - Regression</vt:lpstr>
      <vt:lpstr>AGENDA</vt:lpstr>
      <vt:lpstr>WHAT ARE THE GOALS OF STATISTICAL LEARNING?</vt:lpstr>
      <vt:lpstr>PowerPoint Presentation</vt:lpstr>
      <vt:lpstr>UNSUPERVISED LEARNING</vt:lpstr>
      <vt:lpstr>SUPERVISED LEARNING</vt:lpstr>
      <vt:lpstr>SUPERVISED LEARNING - EXAMPLE</vt:lpstr>
      <vt:lpstr>SUPERVISED LEARNING - REGRESSION &amp; CLASSIFICATION</vt:lpstr>
      <vt:lpstr>WHAT IS LINEAR REGRESSION?</vt:lpstr>
      <vt:lpstr>LINEAR REGRESSION</vt:lpstr>
      <vt:lpstr>LINEAR REGRESSION</vt:lpstr>
      <vt:lpstr>FLAKEY UNRELIABLE REGRESSION</vt:lpstr>
      <vt:lpstr>ORDINARY LEAST SQUARES</vt:lpstr>
      <vt:lpstr>ORDINARY LEAST SQUARES</vt:lpstr>
      <vt:lpstr>ORDINARY LEAST SQUARES</vt:lpstr>
      <vt:lpstr>LINEAR REGRESSION – WHY IT’S FLAKEY</vt:lpstr>
      <vt:lpstr>LINEAR REGRESSION - REQUIREMENTS</vt:lpstr>
      <vt:lpstr>ROBUST LINEAR REGRESSION</vt:lpstr>
      <vt:lpstr>THEIL-SEN</vt:lpstr>
      <vt:lpstr>RANSAC</vt:lpstr>
      <vt:lpstr>INTERACTIVE IMMERSIVE EXPERIENCE</vt:lpstr>
      <vt:lpstr>Let’s wander out to the break room</vt:lpstr>
      <vt:lpstr>SCIKIT-LEARN</vt:lpstr>
      <vt:lpstr>Why Scikit-Learn?</vt:lpstr>
      <vt:lpstr>Scikit-learn versus Spark MLLIB</vt:lpstr>
      <vt:lpstr>Installing Scikit-Learn</vt:lpstr>
      <vt:lpstr>Linear Regressors</vt:lpstr>
      <vt:lpstr>DataFrame mangling reminder</vt:lpstr>
      <vt:lpstr>Putting it all together – 1 dimensional linear model</vt:lpstr>
      <vt:lpstr>DATA DEMONSTRATION – ANSCOMBE’S QUARTET</vt:lpstr>
      <vt:lpstr>LAB</vt:lpstr>
      <vt:lpstr>WHAT DO WE DO IF THE DATA ISN’T LINEAR?</vt:lpstr>
      <vt:lpstr>HOCKEY STICK DATA – TWO OR MORE LINEAR SEGMENTS</vt:lpstr>
      <vt:lpstr>SATURATION: THE EFFECT GETS WEAKER</vt:lpstr>
      <vt:lpstr>PowerPoint Presentation</vt:lpstr>
      <vt:lpstr>DISCUSSION TIME  Homework/Course Project How’s it going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Week 2 - Regression</dc:title>
  <cp:lastModifiedBy>Greg Baker</cp:lastModifiedBy>
  <cp:revision>20</cp:revision>
  <dcterms:modified xsi:type="dcterms:W3CDTF">2016-06-20T03:08:05Z</dcterms:modified>
</cp:coreProperties>
</file>